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67" r:id="rId4"/>
    <p:sldId id="268" r:id="rId5"/>
    <p:sldId id="269" r:id="rId6"/>
    <p:sldId id="258" r:id="rId7"/>
    <p:sldId id="259" r:id="rId8"/>
    <p:sldId id="260" r:id="rId9"/>
    <p:sldId id="270" r:id="rId10"/>
    <p:sldId id="261" r:id="rId11"/>
    <p:sldId id="262" r:id="rId12"/>
    <p:sldId id="265" r:id="rId13"/>
    <p:sldId id="266" r:id="rId14"/>
    <p:sldId id="263" r:id="rId15"/>
    <p:sldId id="271" r:id="rId16"/>
    <p:sldId id="272" r:id="rId17"/>
    <p:sldId id="273" r:id="rId18"/>
    <p:sldId id="275" r:id="rId19"/>
    <p:sldId id="327" r:id="rId20"/>
    <p:sldId id="336" r:id="rId21"/>
    <p:sldId id="337" r:id="rId22"/>
    <p:sldId id="274" r:id="rId23"/>
    <p:sldId id="279" r:id="rId24"/>
    <p:sldId id="276" r:id="rId25"/>
    <p:sldId id="277" r:id="rId26"/>
    <p:sldId id="278" r:id="rId27"/>
    <p:sldId id="264" r:id="rId2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FF"/>
    <a:srgbClr val="FF00FF"/>
    <a:srgbClr val="006600"/>
    <a:srgbClr val="0000FF"/>
    <a:srgbClr val="663300"/>
    <a:srgbClr val="003300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54" autoAdjust="0"/>
    <p:restoredTop sz="78201" autoAdjust="0"/>
  </p:normalViewPr>
  <p:slideViewPr>
    <p:cSldViewPr>
      <p:cViewPr varScale="1">
        <p:scale>
          <a:sx n="75" d="100"/>
          <a:sy n="75" d="100"/>
        </p:scale>
        <p:origin x="162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3" d="100"/>
          <a:sy n="63" d="100"/>
        </p:scale>
        <p:origin x="-244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4570AC-95BF-4AE4-9254-F807CC6D641A}" type="datetimeFigureOut">
              <a:rPr lang="ko-KR" altLang="en-US" smtClean="0"/>
              <a:pPr/>
              <a:t>2022-12-26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C04959-23D3-4228-8259-BD132036F24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283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575873-6C44-4E66-967F-1F943EF9347A}" type="datetimeFigureOut">
              <a:rPr lang="ko-KR" altLang="en-US" smtClean="0"/>
              <a:pPr/>
              <a:t>2022-12-26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CDECE60-3D89-4BA5-8EA2-B6ACB83B90C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423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/>
          </a:p>
        </p:txBody>
      </p:sp>
      <p:sp>
        <p:nvSpPr>
          <p:cNvPr id="15364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886AC37-DD1C-4CC6-A34B-400643CCDFC1}" type="slidenum">
              <a:rPr lang="ko-KR" altLang="en-US"/>
              <a:pPr/>
              <a:t>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응답 </a:t>
            </a:r>
            <a:r>
              <a:rPr lang="en-US" altLang="ko-KR" dirty="0" smtClean="0"/>
              <a:t>response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선두에는 </a:t>
            </a:r>
            <a:r>
              <a:rPr lang="en-US" altLang="ko-KR" baseline="0" dirty="0" smtClean="0"/>
              <a:t>state</a:t>
            </a:r>
            <a:r>
              <a:rPr lang="ko-KR" altLang="en-US" baseline="0" dirty="0" smtClean="0"/>
              <a:t>값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ECE60-3D89-4BA5-8EA2-B6ACB83B90CF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577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Tomcat</a:t>
            </a:r>
            <a:r>
              <a:rPr lang="ko-KR" altLang="en-US" dirty="0" smtClean="0"/>
              <a:t>은 웹 어플리케이션 서버</a:t>
            </a:r>
            <a:r>
              <a:rPr lang="en-US" altLang="ko-KR" dirty="0" smtClean="0"/>
              <a:t>. WAS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와스</a:t>
            </a:r>
            <a:r>
              <a:rPr lang="en-US" altLang="ko-KR" baseline="0" dirty="0" smtClean="0"/>
              <a:t>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ECE60-3D89-4BA5-8EA2-B6ACB83B90CF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5407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 smtClean="0"/>
              <a:t>Cgi</a:t>
            </a:r>
            <a:r>
              <a:rPr lang="en-US" altLang="ko-KR" dirty="0" smtClean="0"/>
              <a:t> </a:t>
            </a:r>
            <a:r>
              <a:rPr lang="ko-KR" altLang="en-US" dirty="0" smtClean="0"/>
              <a:t>방식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여러 유저가 동시접속하여 요청</a:t>
            </a:r>
            <a:r>
              <a:rPr lang="en-US" altLang="ko-KR" dirty="0" smtClean="0"/>
              <a:t>. </a:t>
            </a:r>
            <a:r>
              <a:rPr lang="ko-KR" altLang="en-US" dirty="0" smtClean="0"/>
              <a:t>옛날 방식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ECE60-3D89-4BA5-8EA2-B6ACB83B90CF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171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유저들을 </a:t>
            </a:r>
            <a:r>
              <a:rPr lang="ko-KR" altLang="en-US" dirty="0" err="1" smtClean="0"/>
              <a:t>쓰레드</a:t>
            </a:r>
            <a:r>
              <a:rPr lang="ko-KR" altLang="en-US" dirty="0" smtClean="0"/>
              <a:t> 방식으로 관리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DECE60-3D89-4BA5-8EA2-B6ACB83B90CF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4650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2022-12-26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2022-12-26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2022-12-26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2022-12-26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2022-12-26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2022-12-26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2022-12-26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2022-12-26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2022-12-26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2022-12-26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0EDBD-1C2D-4C1E-B459-B60219FAB484}" type="datetimeFigureOut">
              <a:rPr lang="ko-KR" altLang="en-US" smtClean="0"/>
              <a:pPr/>
              <a:t>2022-12-26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85720" y="274638"/>
            <a:ext cx="8643998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000108"/>
            <a:ext cx="8229600" cy="51260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30EDBD-1C2D-4C1E-B459-B60219FAB484}" type="datetimeFigureOut">
              <a:rPr lang="ko-KR" altLang="en-US" smtClean="0"/>
              <a:pPr/>
              <a:t>2022-12-26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ortbay.org/jetty/" TargetMode="External"/><Relationship Id="rId2" Type="http://schemas.openxmlformats.org/officeDocument/2006/relationships/hyperlink" Target="http://tomcat.apache.org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w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altLang="ko-KR" dirty="0"/>
              <a:t>1</a:t>
            </a:r>
            <a:r>
              <a:rPr lang="ko-KR" altLang="en-US" dirty="0"/>
              <a:t>장</a:t>
            </a:r>
            <a:r>
              <a:rPr lang="en-US" altLang="ko-KR" dirty="0"/>
              <a:t>-</a:t>
            </a:r>
            <a:r>
              <a:rPr lang="ko-KR" altLang="en-US" dirty="0"/>
              <a:t>웹 어플리케이션 기초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어플리케이션 서버 방식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어플리케이션 서버 방식의 요청 처리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메모리 사용량 및 프로세스 관리 부하 감소로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전체적인 처리량 높음</a:t>
            </a:r>
            <a:endParaRPr lang="en-US" altLang="ko-KR" dirty="0"/>
          </a:p>
          <a:p>
            <a:r>
              <a:rPr lang="en-US" altLang="ko-KR" dirty="0"/>
              <a:t>JSP , ASP </a:t>
            </a:r>
            <a:r>
              <a:rPr lang="ko-KR" altLang="en-US" dirty="0"/>
              <a:t>등 대부분의 웹 어플리케이션</a:t>
            </a:r>
          </a:p>
        </p:txBody>
      </p:sp>
      <p:sp>
        <p:nvSpPr>
          <p:cNvPr id="4" name="AutoShape 5"/>
          <p:cNvSpPr>
            <a:spLocks noChangeArrowheads="1"/>
          </p:cNvSpPr>
          <p:nvPr/>
        </p:nvSpPr>
        <p:spPr bwMode="auto">
          <a:xfrm>
            <a:off x="1912932" y="1881182"/>
            <a:ext cx="1079501" cy="762000"/>
          </a:xfrm>
          <a:prstGeom prst="roundRect">
            <a:avLst>
              <a:gd name="adj" fmla="val 16667"/>
            </a:avLst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/>
              <a:t>웹 서버</a:t>
            </a:r>
          </a:p>
        </p:txBody>
      </p:sp>
      <p:sp>
        <p:nvSpPr>
          <p:cNvPr id="5" name="Line 6"/>
          <p:cNvSpPr>
            <a:spLocks noChangeShapeType="1"/>
          </p:cNvSpPr>
          <p:nvPr/>
        </p:nvSpPr>
        <p:spPr bwMode="auto">
          <a:xfrm>
            <a:off x="849294" y="2285992"/>
            <a:ext cx="100013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 sz="2000"/>
          </a:p>
        </p:txBody>
      </p:sp>
      <p:sp>
        <p:nvSpPr>
          <p:cNvPr id="6" name="Oval 7"/>
          <p:cNvSpPr>
            <a:spLocks noChangeArrowheads="1"/>
          </p:cNvSpPr>
          <p:nvPr/>
        </p:nvSpPr>
        <p:spPr bwMode="auto">
          <a:xfrm>
            <a:off x="1000100" y="2088173"/>
            <a:ext cx="563573" cy="483571"/>
          </a:xfrm>
          <a:prstGeom prst="ellipse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dirty="0"/>
              <a:t>요청</a:t>
            </a:r>
          </a:p>
        </p:txBody>
      </p:sp>
      <p:sp>
        <p:nvSpPr>
          <p:cNvPr id="7" name="AutoShape 8"/>
          <p:cNvSpPr>
            <a:spLocks noChangeArrowheads="1"/>
          </p:cNvSpPr>
          <p:nvPr/>
        </p:nvSpPr>
        <p:spPr bwMode="auto">
          <a:xfrm>
            <a:off x="3349622" y="1785926"/>
            <a:ext cx="1722443" cy="928694"/>
          </a:xfrm>
          <a:prstGeom prst="roundRect">
            <a:avLst>
              <a:gd name="adj" fmla="val 16667"/>
            </a:avLst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 dirty="0"/>
              <a:t>어플리케이션</a:t>
            </a:r>
          </a:p>
          <a:p>
            <a:pPr algn="ctr"/>
            <a:r>
              <a:rPr lang="ko-KR" altLang="en-US" sz="2000" dirty="0"/>
              <a:t>서버</a:t>
            </a: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6199212" y="1500174"/>
            <a:ext cx="1365253" cy="41434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/>
              <a:t>프로그램</a:t>
            </a:r>
            <a:r>
              <a:rPr lang="en-US" altLang="ko-KR" sz="2000"/>
              <a:t>1</a:t>
            </a:r>
            <a:endParaRPr lang="ko-KR" altLang="en-US" sz="2000"/>
          </a:p>
        </p:txBody>
      </p:sp>
      <p:sp>
        <p:nvSpPr>
          <p:cNvPr id="9" name="Rectangle 10"/>
          <p:cNvSpPr>
            <a:spLocks noChangeArrowheads="1"/>
          </p:cNvSpPr>
          <p:nvPr/>
        </p:nvSpPr>
        <p:spPr bwMode="auto">
          <a:xfrm>
            <a:off x="6199212" y="2048892"/>
            <a:ext cx="1365253" cy="41434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/>
              <a:t>프로그램</a:t>
            </a:r>
            <a:r>
              <a:rPr lang="en-US" altLang="ko-KR" sz="2000"/>
              <a:t>2</a:t>
            </a:r>
            <a:endParaRPr lang="ko-KR" altLang="en-US" sz="2000"/>
          </a:p>
        </p:txBody>
      </p:sp>
      <p:sp>
        <p:nvSpPr>
          <p:cNvPr id="10" name="Rectangle 11"/>
          <p:cNvSpPr>
            <a:spLocks noChangeArrowheads="1"/>
          </p:cNvSpPr>
          <p:nvPr/>
        </p:nvSpPr>
        <p:spPr bwMode="auto">
          <a:xfrm>
            <a:off x="6207143" y="2586029"/>
            <a:ext cx="1365253" cy="41434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 dirty="0"/>
              <a:t>프로그램</a:t>
            </a:r>
            <a:r>
              <a:rPr lang="en-US" altLang="ko-KR" sz="2000" dirty="0"/>
              <a:t>3</a:t>
            </a:r>
            <a:endParaRPr lang="ko-KR" altLang="en-US" sz="2000" dirty="0"/>
          </a:p>
        </p:txBody>
      </p:sp>
      <p:cxnSp>
        <p:nvCxnSpPr>
          <p:cNvPr id="11" name="AutoShape 12"/>
          <p:cNvCxnSpPr>
            <a:cxnSpLocks noChangeShapeType="1"/>
            <a:stCxn id="4" idx="3"/>
            <a:endCxn id="7" idx="1"/>
          </p:cNvCxnSpPr>
          <p:nvPr/>
        </p:nvCxnSpPr>
        <p:spPr bwMode="auto">
          <a:xfrm flipV="1">
            <a:off x="2992433" y="2250273"/>
            <a:ext cx="357189" cy="11909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cxnSp>
        <p:nvCxnSpPr>
          <p:cNvPr id="12" name="AutoShape 13"/>
          <p:cNvCxnSpPr>
            <a:cxnSpLocks noChangeShapeType="1"/>
            <a:stCxn id="7" idx="3"/>
            <a:endCxn id="8" idx="1"/>
          </p:cNvCxnSpPr>
          <p:nvPr/>
        </p:nvCxnSpPr>
        <p:spPr bwMode="auto">
          <a:xfrm flipV="1">
            <a:off x="5072065" y="1707346"/>
            <a:ext cx="1127147" cy="542927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13" name="AutoShape 14"/>
          <p:cNvCxnSpPr>
            <a:cxnSpLocks noChangeShapeType="1"/>
            <a:stCxn id="7" idx="3"/>
            <a:endCxn id="9" idx="1"/>
          </p:cNvCxnSpPr>
          <p:nvPr/>
        </p:nvCxnSpPr>
        <p:spPr bwMode="auto">
          <a:xfrm>
            <a:off x="5072065" y="2250273"/>
            <a:ext cx="1127147" cy="5791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14" name="AutoShape 15"/>
          <p:cNvCxnSpPr>
            <a:cxnSpLocks noChangeShapeType="1"/>
            <a:stCxn id="7" idx="3"/>
            <a:endCxn id="10" idx="1"/>
          </p:cNvCxnSpPr>
          <p:nvPr/>
        </p:nvCxnSpPr>
        <p:spPr bwMode="auto">
          <a:xfrm>
            <a:off x="5072065" y="2250273"/>
            <a:ext cx="1135078" cy="542928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실행 코드 방식 </a:t>
            </a:r>
            <a:r>
              <a:rPr lang="en-US" altLang="ko-KR" dirty="0" err="1"/>
              <a:t>vs</a:t>
            </a:r>
            <a:r>
              <a:rPr lang="en-US" altLang="ko-KR" dirty="0"/>
              <a:t> </a:t>
            </a:r>
            <a:r>
              <a:rPr lang="ko-KR" altLang="en-US" dirty="0"/>
              <a:t>스크립트 방식</a:t>
            </a:r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94483914"/>
              </p:ext>
            </p:extLst>
          </p:nvPr>
        </p:nvGraphicFramePr>
        <p:xfrm>
          <a:off x="457200" y="1000124"/>
          <a:ext cx="8229600" cy="450057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859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290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146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94109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000" kern="100" dirty="0">
                          <a:latin typeface="바탕"/>
                          <a:ea typeface="맑은 고딕"/>
                          <a:cs typeface="Times New Roman"/>
                        </a:rPr>
                        <a:t>비교 항목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000" kern="100" dirty="0">
                          <a:solidFill>
                            <a:srgbClr val="92D05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실행코드 방식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000" kern="100" dirty="0">
                          <a:solidFill>
                            <a:srgbClr val="FF99FF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스크립트 방식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7661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000" kern="100" dirty="0">
                          <a:latin typeface="바탕"/>
                          <a:ea typeface="맑은 고딕"/>
                          <a:cs typeface="Times New Roman"/>
                        </a:rPr>
                        <a:t>코드형태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000" kern="10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컴파일 된 실행 프로그램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000" kern="100" dirty="0">
                          <a:solidFill>
                            <a:srgbClr val="0033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컴파일 되지 않은 스크립트 코드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7661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000" kern="100">
                          <a:latin typeface="바탕"/>
                          <a:ea typeface="맑은 고딕"/>
                          <a:cs typeface="Times New Roman"/>
                        </a:rPr>
                        <a:t>실행방식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000" kern="10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컴파일 된 기계어 코드 직접 실행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000" kern="100" dirty="0">
                          <a:solidFill>
                            <a:srgbClr val="0033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스크립트 코드를 해석한 뒤 실행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7661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000" kern="100">
                          <a:latin typeface="바탕"/>
                          <a:ea typeface="맑은 고딕"/>
                          <a:cs typeface="Times New Roman"/>
                        </a:rPr>
                        <a:t>코드 변경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000" kern="10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소스 코드를 다시 컴파일 해야 함</a:t>
                      </a:r>
                      <a:r>
                        <a:rPr lang="en-US" sz="2000" kern="10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.</a:t>
                      </a:r>
                      <a:endParaRPr lang="ko-KR" sz="2000" kern="100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000" kern="100" dirty="0">
                          <a:solidFill>
                            <a:srgbClr val="0033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스크립트 코드만 고치면 됨</a:t>
                      </a:r>
                      <a:r>
                        <a:rPr lang="en-US" sz="2000" kern="100" dirty="0">
                          <a:solidFill>
                            <a:srgbClr val="0033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.</a:t>
                      </a:r>
                      <a:endParaRPr lang="ko-KR" sz="2000" kern="100" dirty="0">
                        <a:solidFill>
                          <a:srgbClr val="003300"/>
                        </a:solidFill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76617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2000" kern="100">
                          <a:latin typeface="바탕"/>
                          <a:ea typeface="맑은 고딕"/>
                          <a:cs typeface="Times New Roman"/>
                        </a:rPr>
                        <a:t>종류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rgbClr val="0033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C </a:t>
                      </a:r>
                      <a:r>
                        <a:rPr lang="ko-KR" sz="2000" b="1" kern="100" dirty="0">
                          <a:solidFill>
                            <a:srgbClr val="0033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기반 </a:t>
                      </a:r>
                      <a:r>
                        <a:rPr lang="en-US" sz="2000" b="1" kern="100" dirty="0">
                          <a:solidFill>
                            <a:srgbClr val="0033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CGI </a:t>
                      </a:r>
                      <a:r>
                        <a:rPr lang="ko-KR" sz="2000" b="1" kern="100" dirty="0">
                          <a:solidFill>
                            <a:srgbClr val="0033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프로그램</a:t>
                      </a:r>
                      <a:r>
                        <a:rPr lang="en-US" altLang="ko-KR" sz="2000" b="1" kern="100" dirty="0">
                          <a:solidFill>
                            <a:srgbClr val="0033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/>
                      </a:r>
                      <a:br>
                        <a:rPr lang="en-US" altLang="ko-KR" sz="2000" b="1" kern="100" dirty="0">
                          <a:solidFill>
                            <a:srgbClr val="003300"/>
                          </a:solidFill>
                          <a:latin typeface="바탕"/>
                          <a:ea typeface="맑은 고딕"/>
                          <a:cs typeface="Times New Roman"/>
                        </a:rPr>
                      </a:br>
                      <a:r>
                        <a:rPr lang="en-US" altLang="ko-KR" sz="2800" b="1" kern="100" dirty="0">
                          <a:solidFill>
                            <a:srgbClr val="0099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Servlet</a:t>
                      </a:r>
                      <a:endParaRPr lang="ko-KR" sz="2800" b="1" kern="100" dirty="0">
                        <a:solidFill>
                          <a:srgbClr val="009900"/>
                        </a:solidFill>
                        <a:latin typeface="바탕"/>
                        <a:ea typeface="맑은 고딕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solidFill>
                            <a:srgbClr val="FF00FF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JSP</a:t>
                      </a:r>
                      <a:r>
                        <a:rPr lang="en-US" sz="2000" kern="100" dirty="0">
                          <a:solidFill>
                            <a:srgbClr val="0033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,</a:t>
                      </a:r>
                      <a:br>
                        <a:rPr lang="en-US" sz="2000" kern="100" dirty="0">
                          <a:solidFill>
                            <a:srgbClr val="003300"/>
                          </a:solidFill>
                          <a:latin typeface="바탕"/>
                          <a:ea typeface="맑은 고딕"/>
                          <a:cs typeface="Times New Roman"/>
                        </a:rPr>
                      </a:br>
                      <a:r>
                        <a:rPr lang="en-US" sz="2000" kern="100" dirty="0">
                          <a:solidFill>
                            <a:srgbClr val="0033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 ASP.net, PHP, Ruby </a:t>
                      </a:r>
                      <a:r>
                        <a:rPr lang="ko-KR" sz="2000" kern="100" dirty="0">
                          <a:solidFill>
                            <a:srgbClr val="003300"/>
                          </a:solidFill>
                          <a:latin typeface="바탕"/>
                          <a:ea typeface="맑은 고딕"/>
                          <a:cs typeface="Times New Roman"/>
                        </a:rPr>
                        <a:t>등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스크립트 방식과 실행 코드 방식의 실행 흐름</a:t>
            </a:r>
          </a:p>
        </p:txBody>
      </p:sp>
      <p:sp>
        <p:nvSpPr>
          <p:cNvPr id="25" name="내용 개체 틀 24"/>
          <p:cNvSpPr>
            <a:spLocks noGrp="1"/>
          </p:cNvSpPr>
          <p:nvPr>
            <p:ph idx="1"/>
          </p:nvPr>
        </p:nvSpPr>
        <p:spPr>
          <a:xfrm>
            <a:off x="521580" y="980728"/>
            <a:ext cx="8229600" cy="5126055"/>
          </a:xfrm>
        </p:spPr>
        <p:txBody>
          <a:bodyPr/>
          <a:lstStyle/>
          <a:p>
            <a:r>
              <a:rPr lang="ko-KR" altLang="en-US" dirty="0"/>
              <a:t>실행 코드 방식의 실행 흐름 </a:t>
            </a:r>
            <a:r>
              <a:rPr lang="en-US" altLang="ko-KR" dirty="0"/>
              <a:t>: </a:t>
            </a:r>
            <a:r>
              <a:rPr lang="en-US" altLang="ko-KR" b="1" kern="100" dirty="0">
                <a:solidFill>
                  <a:srgbClr val="009900"/>
                </a:solidFill>
                <a:latin typeface="바탕"/>
                <a:cs typeface="Times New Roman"/>
              </a:rPr>
              <a:t>Servlet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스크립트 방식의 실행 흐름</a:t>
            </a:r>
            <a:r>
              <a:rPr lang="en-US" altLang="ko-KR" dirty="0"/>
              <a:t>:  </a:t>
            </a:r>
            <a:r>
              <a:rPr lang="en-US" altLang="ko-KR" b="1" kern="100" dirty="0">
                <a:solidFill>
                  <a:srgbClr val="FF00FF"/>
                </a:solidFill>
                <a:latin typeface="바탕"/>
                <a:cs typeface="Times New Roman"/>
              </a:rPr>
              <a:t>JSP </a:t>
            </a:r>
            <a:endParaRPr lang="ko-KR" altLang="en-US" dirty="0"/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895353" y="1652908"/>
            <a:ext cx="1533507" cy="117040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ko-KR" altLang="en-US" sz="2000"/>
              <a:t>웹 브라우저</a:t>
            </a:r>
          </a:p>
          <a:p>
            <a:r>
              <a:rPr lang="ko-KR" altLang="en-US" sz="2000"/>
              <a:t>요청 전송</a:t>
            </a: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2986249" y="1652908"/>
            <a:ext cx="1371437" cy="117040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ko-KR" altLang="en-US" sz="2000" dirty="0"/>
              <a:t>웹 서버</a:t>
            </a:r>
          </a:p>
          <a:p>
            <a:r>
              <a:rPr lang="ko-KR" altLang="en-US" sz="2000" dirty="0"/>
              <a:t>요청 받음</a:t>
            </a:r>
          </a:p>
        </p:txBody>
      </p:sp>
      <p:sp>
        <p:nvSpPr>
          <p:cNvPr id="7" name="Rectangle 10"/>
          <p:cNvSpPr>
            <a:spLocks noChangeArrowheads="1"/>
          </p:cNvSpPr>
          <p:nvPr/>
        </p:nvSpPr>
        <p:spPr bwMode="auto">
          <a:xfrm>
            <a:off x="4915075" y="1643050"/>
            <a:ext cx="1371437" cy="117040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ko-KR" altLang="en-US" sz="2000" dirty="0"/>
              <a:t>프로그램</a:t>
            </a:r>
          </a:p>
          <a:p>
            <a:r>
              <a:rPr lang="ko-KR" altLang="en-US" sz="2000" dirty="0"/>
              <a:t>실행</a:t>
            </a:r>
          </a:p>
        </p:txBody>
      </p:sp>
      <p:sp>
        <p:nvSpPr>
          <p:cNvPr id="8" name="Rectangle 11"/>
          <p:cNvSpPr>
            <a:spLocks noChangeArrowheads="1"/>
          </p:cNvSpPr>
          <p:nvPr/>
        </p:nvSpPr>
        <p:spPr bwMode="auto">
          <a:xfrm>
            <a:off x="895353" y="3758789"/>
            <a:ext cx="1533507" cy="117040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ko-KR" altLang="en-US" sz="2000" dirty="0"/>
              <a:t>웹 브라우저</a:t>
            </a:r>
          </a:p>
          <a:p>
            <a:r>
              <a:rPr lang="ko-KR" altLang="en-US" sz="2000" dirty="0"/>
              <a:t>요청 전송</a:t>
            </a: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2914811" y="3758789"/>
            <a:ext cx="1371437" cy="117040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ko-KR" altLang="en-US" sz="2000" dirty="0"/>
              <a:t>웹 서버</a:t>
            </a:r>
          </a:p>
          <a:p>
            <a:r>
              <a:rPr lang="ko-KR" altLang="en-US" sz="2000" dirty="0"/>
              <a:t>요청 받음</a:t>
            </a:r>
          </a:p>
        </p:txBody>
      </p:sp>
      <p:sp>
        <p:nvSpPr>
          <p:cNvPr id="10" name="Rectangle 13"/>
          <p:cNvSpPr>
            <a:spLocks noChangeArrowheads="1"/>
          </p:cNvSpPr>
          <p:nvPr/>
        </p:nvSpPr>
        <p:spPr bwMode="auto">
          <a:xfrm>
            <a:off x="4791400" y="3758789"/>
            <a:ext cx="1852302" cy="1170409"/>
          </a:xfrm>
          <a:prstGeom prst="rect">
            <a:avLst/>
          </a:prstGeom>
          <a:solidFill>
            <a:schemeClr val="bg1"/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ko-KR" altLang="en-US" sz="2000" dirty="0" err="1"/>
              <a:t>스크립트코드</a:t>
            </a:r>
            <a:endParaRPr lang="ko-KR" altLang="en-US" sz="2000" dirty="0"/>
          </a:p>
          <a:p>
            <a:r>
              <a:rPr lang="ko-KR" altLang="en-US" sz="2000" dirty="0"/>
              <a:t>번역</a:t>
            </a: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129653" y="3758789"/>
            <a:ext cx="1371437" cy="1170409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r>
              <a:rPr lang="ko-KR" altLang="en-US" sz="2000"/>
              <a:t>번역된</a:t>
            </a:r>
          </a:p>
          <a:p>
            <a:r>
              <a:rPr lang="ko-KR" altLang="en-US" sz="2000"/>
              <a:t>코드실행</a:t>
            </a:r>
          </a:p>
        </p:txBody>
      </p:sp>
      <p:cxnSp>
        <p:nvCxnSpPr>
          <p:cNvPr id="12" name="AutoShape 15"/>
          <p:cNvCxnSpPr>
            <a:cxnSpLocks noChangeShapeType="1"/>
            <a:stCxn id="5" idx="3"/>
            <a:endCxn id="6" idx="1"/>
          </p:cNvCxnSpPr>
          <p:nvPr/>
        </p:nvCxnSpPr>
        <p:spPr bwMode="auto">
          <a:xfrm>
            <a:off x="2428860" y="2238113"/>
            <a:ext cx="557389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3" name="AutoShape 16"/>
          <p:cNvCxnSpPr>
            <a:cxnSpLocks noChangeShapeType="1"/>
            <a:stCxn id="6" idx="3"/>
            <a:endCxn id="7" idx="1"/>
          </p:cNvCxnSpPr>
          <p:nvPr/>
        </p:nvCxnSpPr>
        <p:spPr bwMode="auto">
          <a:xfrm flipV="1">
            <a:off x="4357686" y="2228255"/>
            <a:ext cx="557389" cy="985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4" name="AutoShape 17"/>
          <p:cNvCxnSpPr>
            <a:cxnSpLocks noChangeShapeType="1"/>
            <a:stCxn id="8" idx="3"/>
            <a:endCxn id="9" idx="1"/>
          </p:cNvCxnSpPr>
          <p:nvPr/>
        </p:nvCxnSpPr>
        <p:spPr bwMode="auto">
          <a:xfrm>
            <a:off x="2428860" y="4343994"/>
            <a:ext cx="485951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5" name="AutoShape 18"/>
          <p:cNvCxnSpPr>
            <a:cxnSpLocks noChangeShapeType="1"/>
            <a:stCxn id="9" idx="3"/>
            <a:endCxn id="10" idx="1"/>
          </p:cNvCxnSpPr>
          <p:nvPr/>
        </p:nvCxnSpPr>
        <p:spPr bwMode="auto">
          <a:xfrm>
            <a:off x="4286248" y="4343994"/>
            <a:ext cx="505152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  <p:cxnSp>
        <p:nvCxnSpPr>
          <p:cNvPr id="16" name="AutoShape 19"/>
          <p:cNvCxnSpPr>
            <a:cxnSpLocks noChangeShapeType="1"/>
            <a:stCxn id="10" idx="3"/>
            <a:endCxn id="11" idx="1"/>
          </p:cNvCxnSpPr>
          <p:nvPr/>
        </p:nvCxnSpPr>
        <p:spPr bwMode="auto">
          <a:xfrm>
            <a:off x="6643702" y="4343994"/>
            <a:ext cx="485951" cy="1588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컨테이너 </a:t>
            </a:r>
            <a:r>
              <a:rPr lang="en-US" altLang="ko-KR" dirty="0"/>
              <a:t>(WAS)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웹 어플리케이션을 실행할 수 있는 컨테이너</a:t>
            </a:r>
            <a:endParaRPr lang="en-US" altLang="ko-KR" dirty="0"/>
          </a:p>
          <a:p>
            <a:r>
              <a:rPr lang="en-US" altLang="ko-KR" dirty="0" err="1"/>
              <a:t>JSP</a:t>
            </a:r>
            <a:r>
              <a:rPr lang="ko-KR" altLang="en-US" dirty="0"/>
              <a:t>와 서블릿을 실행해 줌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주요 웹 컨테이너</a:t>
            </a:r>
            <a:endParaRPr lang="en-US" altLang="ko-KR" dirty="0"/>
          </a:p>
          <a:p>
            <a:pPr lvl="1"/>
            <a:r>
              <a:rPr lang="ko-KR" altLang="en-US" dirty="0"/>
              <a:t>톰캣</a:t>
            </a:r>
            <a:r>
              <a:rPr lang="en-US" altLang="ko-KR" dirty="0"/>
              <a:t>(Tomcat) : </a:t>
            </a:r>
            <a:r>
              <a:rPr lang="en-US" dirty="0" err="1">
                <a:hlinkClick r:id="rId2"/>
              </a:rPr>
              <a:t>http://tomcat.apache.org/</a:t>
            </a:r>
            <a:endParaRPr lang="en-US" altLang="ko-KR" dirty="0"/>
          </a:p>
          <a:p>
            <a:pPr lvl="1"/>
            <a:r>
              <a:rPr lang="ko-KR" altLang="en-US" dirty="0" err="1"/>
              <a:t>제티</a:t>
            </a:r>
            <a:r>
              <a:rPr lang="en-US" altLang="ko-KR" dirty="0"/>
              <a:t>(Jetty) : </a:t>
            </a:r>
            <a:r>
              <a:rPr lang="en-US" dirty="0" err="1">
                <a:hlinkClick r:id="rId3"/>
              </a:rPr>
              <a:t>http://www.mortbay.org/jetty/</a:t>
            </a:r>
            <a:endParaRPr lang="ko-KR" altLang="en-US" dirty="0"/>
          </a:p>
        </p:txBody>
      </p:sp>
      <p:sp>
        <p:nvSpPr>
          <p:cNvPr id="4" name="AutoShape 5"/>
          <p:cNvSpPr>
            <a:spLocks noChangeArrowheads="1"/>
          </p:cNvSpPr>
          <p:nvPr/>
        </p:nvSpPr>
        <p:spPr bwMode="auto">
          <a:xfrm>
            <a:off x="928662" y="2000240"/>
            <a:ext cx="2714644" cy="1498514"/>
          </a:xfrm>
          <a:prstGeom prst="roundRect">
            <a:avLst>
              <a:gd name="adj" fmla="val 7657"/>
            </a:avLst>
          </a:prstGeom>
          <a:solidFill>
            <a:srgbClr val="EAEAEA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/>
          <a:lstStyle/>
          <a:p>
            <a:pPr algn="ctr"/>
            <a:r>
              <a:rPr lang="ko-KR" altLang="en-US"/>
              <a:t>웹 콘테이너</a:t>
            </a: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071536" y="2432039"/>
            <a:ext cx="1125081" cy="867469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/>
              <a:t>JSP</a:t>
            </a:r>
            <a:endParaRPr lang="ko-KR" altLang="en-US"/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2357422" y="2432039"/>
            <a:ext cx="1125081" cy="867469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dirty="0"/>
              <a:t>서블릿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15895" y="332656"/>
            <a:ext cx="2952328" cy="3960440"/>
          </a:xfrm>
        </p:spPr>
        <p:txBody>
          <a:bodyPr anchor="t" anchorCtr="0">
            <a:normAutofit/>
          </a:bodyPr>
          <a:lstStyle/>
          <a:p>
            <a:r>
              <a:rPr lang="en-US" altLang="ko-KR" b="1" dirty="0"/>
              <a:t>URL   </a:t>
            </a:r>
            <a:r>
              <a:rPr lang="en-US" altLang="ko-KR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====</a:t>
            </a:r>
            <a:r>
              <a:rPr lang="en-US" altLang="ko-KR" b="1" dirty="0">
                <a:solidFill>
                  <a:schemeClr val="accent2">
                    <a:lumMod val="60000"/>
                    <a:lumOff val="40000"/>
                  </a:schemeClr>
                </a:solidFill>
                <a:sym typeface="Wingdings" pitchFamily="2" charset="2"/>
              </a:rPr>
              <a:t></a:t>
            </a:r>
            <a:r>
              <a:rPr lang="en-US" altLang="ko-KR" b="1" dirty="0"/>
              <a:t> </a:t>
            </a:r>
            <a:br>
              <a:rPr lang="en-US" altLang="ko-KR" b="1" dirty="0"/>
            </a:br>
            <a:r>
              <a:rPr lang="en-US" altLang="ko-KR" dirty="0"/>
              <a:t>( Uniform</a:t>
            </a:r>
            <a:br>
              <a:rPr lang="en-US" altLang="ko-KR" dirty="0"/>
            </a:br>
            <a:r>
              <a:rPr lang="en-US" altLang="ko-KR" dirty="0"/>
              <a:t>  Resource</a:t>
            </a:r>
            <a:br>
              <a:rPr lang="en-US" altLang="ko-KR" dirty="0"/>
            </a:br>
            <a:r>
              <a:rPr lang="en-US" altLang="ko-KR" dirty="0"/>
              <a:t>  Locator )</a:t>
            </a:r>
            <a:br>
              <a:rPr lang="en-US" altLang="ko-KR" dirty="0"/>
            </a:b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1800" b="1" dirty="0">
                <a:solidFill>
                  <a:schemeClr val="bg2">
                    <a:lumMod val="25000"/>
                  </a:schemeClr>
                </a:solidFill>
              </a:rPr>
              <a:t>: URL 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</a:rPr>
              <a:t>은 </a:t>
            </a: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altLang="ko-KR" sz="18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</a:rPr>
              <a:t>특정 웹 페이지를</a:t>
            </a: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altLang="ko-KR" sz="18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</a:rPr>
              <a:t>받아보기 위해서</a:t>
            </a: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altLang="ko-KR" sz="18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</a:rPr>
              <a:t>HTTP </a:t>
            </a: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</a:rPr>
              <a:t>요청을 </a:t>
            </a:r>
            <a:r>
              <a:rPr lang="ko-KR" altLang="en-US" sz="1800" dirty="0" err="1">
                <a:solidFill>
                  <a:schemeClr val="bg2">
                    <a:lumMod val="25000"/>
                  </a:schemeClr>
                </a:solidFill>
              </a:rPr>
              <a:t>보낼때</a:t>
            </a:r>
            <a:r>
              <a:rPr lang="en-US" altLang="ko-KR" sz="1800" dirty="0">
                <a:solidFill>
                  <a:schemeClr val="bg2">
                    <a:lumMod val="25000"/>
                  </a:schemeClr>
                </a:solidFill>
              </a:rPr>
              <a:t/>
            </a:r>
            <a:br>
              <a:rPr lang="en-US" altLang="ko-KR" sz="1800" dirty="0">
                <a:solidFill>
                  <a:schemeClr val="bg2">
                    <a:lumMod val="25000"/>
                  </a:schemeClr>
                </a:solidFill>
              </a:rPr>
            </a:b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</a:rPr>
              <a:t>사용하는 문자열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4" t="14631" r="22699" b="7589"/>
          <a:stretch/>
        </p:blipFill>
        <p:spPr bwMode="auto">
          <a:xfrm>
            <a:off x="3059832" y="269823"/>
            <a:ext cx="5829425" cy="6471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b="1" dirty="0"/>
              <a:t>URL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1520" y="980728"/>
            <a:ext cx="8784976" cy="5558103"/>
          </a:xfrm>
        </p:spPr>
        <p:txBody>
          <a:bodyPr/>
          <a:lstStyle/>
          <a:p>
            <a:pPr>
              <a:lnSpc>
                <a:spcPts val="2700"/>
              </a:lnSpc>
            </a:pPr>
            <a:r>
              <a:rPr lang="ko-KR" altLang="en-US" dirty="0"/>
              <a:t>웹 어플리케이션 관점에서 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sz="2000" dirty="0"/>
              <a:t>=&gt; URL</a:t>
            </a:r>
            <a:r>
              <a:rPr lang="ko-KR" altLang="en-US" sz="2000" dirty="0"/>
              <a:t>은 웹 어플리케이션의 요청을 구분하기 위한 용도로 사용됨 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endParaRPr lang="ko-KR" altLang="en-US" sz="2000" dirty="0"/>
          </a:p>
          <a:p>
            <a:pPr>
              <a:lnSpc>
                <a:spcPts val="2700"/>
              </a:lnSpc>
            </a:pPr>
            <a:r>
              <a:rPr lang="ko-KR" altLang="en-US" dirty="0"/>
              <a:t>구성</a:t>
            </a:r>
            <a:endParaRPr lang="en-US" altLang="ko-KR" dirty="0"/>
          </a:p>
          <a:p>
            <a:pPr>
              <a:lnSpc>
                <a:spcPts val="2700"/>
              </a:lnSpc>
            </a:pPr>
            <a:endParaRPr lang="en-US" altLang="ko-KR" dirty="0"/>
          </a:p>
          <a:p>
            <a:pPr lvl="1">
              <a:lnSpc>
                <a:spcPts val="2700"/>
              </a:lnSpc>
            </a:pPr>
            <a:endParaRPr lang="en-US" altLang="ko-KR" dirty="0"/>
          </a:p>
          <a:p>
            <a:pPr lvl="1">
              <a:lnSpc>
                <a:spcPts val="2700"/>
              </a:lnSpc>
            </a:pPr>
            <a:r>
              <a:rPr lang="ko-KR" altLang="en-US" dirty="0"/>
              <a:t>예</a:t>
            </a:r>
            <a:r>
              <a:rPr lang="en-US" altLang="ko-KR" dirty="0"/>
              <a:t>: </a:t>
            </a:r>
            <a:r>
              <a:rPr lang="en-US" dirty="0" err="1"/>
              <a:t>http://www.google.com/search</a:t>
            </a:r>
            <a:r>
              <a:rPr lang="en-US" b="1" dirty="0" err="1">
                <a:solidFill>
                  <a:srgbClr val="FF0000"/>
                </a:solidFill>
              </a:rPr>
              <a:t>?hl=en&amp;q=jsp&amp;aq=f&amp;oq</a:t>
            </a:r>
            <a:r>
              <a:rPr lang="en-US" dirty="0" err="1"/>
              <a:t>=</a:t>
            </a:r>
            <a:endParaRPr lang="ko-KR" altLang="en-US" dirty="0"/>
          </a:p>
          <a:p>
            <a:pPr lvl="2">
              <a:lnSpc>
                <a:spcPts val="2700"/>
              </a:lnSpc>
            </a:pPr>
            <a:r>
              <a:rPr lang="ko-KR" altLang="en-US" dirty="0"/>
              <a:t>프로토콜</a:t>
            </a:r>
            <a:r>
              <a:rPr lang="en-US" altLang="ko-KR" dirty="0"/>
              <a:t>: http</a:t>
            </a:r>
          </a:p>
          <a:p>
            <a:pPr lvl="2">
              <a:lnSpc>
                <a:spcPts val="2700"/>
              </a:lnSpc>
            </a:pPr>
            <a:r>
              <a:rPr lang="ko-KR" altLang="en-US" dirty="0"/>
              <a:t>호스트 </a:t>
            </a:r>
            <a:r>
              <a:rPr lang="en-US" altLang="ko-KR" dirty="0"/>
              <a:t>(IP Address) : www.google.com</a:t>
            </a:r>
          </a:p>
          <a:p>
            <a:pPr lvl="2">
              <a:lnSpc>
                <a:spcPts val="2700"/>
              </a:lnSpc>
            </a:pPr>
            <a:r>
              <a:rPr lang="ko-KR" altLang="en-US" dirty="0"/>
              <a:t>포트 </a:t>
            </a:r>
            <a:r>
              <a:rPr lang="en-US" altLang="ko-KR" dirty="0"/>
              <a:t>(Port Number) : 80 (http </a:t>
            </a:r>
            <a:r>
              <a:rPr lang="ko-KR" altLang="en-US" dirty="0"/>
              <a:t>프로토콜의 기본 포트</a:t>
            </a:r>
            <a:r>
              <a:rPr lang="en-US" altLang="ko-KR" dirty="0"/>
              <a:t>)</a:t>
            </a:r>
          </a:p>
          <a:p>
            <a:pPr lvl="2">
              <a:lnSpc>
                <a:spcPts val="2700"/>
              </a:lnSpc>
            </a:pPr>
            <a:r>
              <a:rPr lang="ko-KR" altLang="en-US" dirty="0"/>
              <a:t>경로</a:t>
            </a:r>
            <a:r>
              <a:rPr lang="en-US" altLang="ko-KR" dirty="0"/>
              <a:t>: /search</a:t>
            </a:r>
          </a:p>
          <a:p>
            <a:pPr lvl="2">
              <a:lnSpc>
                <a:spcPts val="2700"/>
              </a:lnSpc>
            </a:pPr>
            <a:r>
              <a:rPr lang="ko-KR" altLang="en-US" b="1" dirty="0" err="1">
                <a:solidFill>
                  <a:srgbClr val="FF0000"/>
                </a:solidFill>
              </a:rPr>
              <a:t>쿼리문자열</a:t>
            </a:r>
            <a:r>
              <a:rPr lang="en-US" altLang="ko-KR" b="1" dirty="0">
                <a:solidFill>
                  <a:srgbClr val="FF0000"/>
                </a:solidFill>
              </a:rPr>
              <a:t>: </a:t>
            </a:r>
            <a:r>
              <a:rPr lang="en-US" b="1" dirty="0">
                <a:solidFill>
                  <a:srgbClr val="FF0000"/>
                </a:solidFill>
              </a:rPr>
              <a:t>hl=</a:t>
            </a:r>
            <a:r>
              <a:rPr lang="en-US" b="1" dirty="0" err="1">
                <a:solidFill>
                  <a:srgbClr val="FF0000"/>
                </a:solidFill>
              </a:rPr>
              <a:t>en&amp;q</a:t>
            </a:r>
            <a:r>
              <a:rPr lang="en-US" b="1" dirty="0">
                <a:solidFill>
                  <a:srgbClr val="FF0000"/>
                </a:solidFill>
              </a:rPr>
              <a:t>=</a:t>
            </a:r>
            <a:r>
              <a:rPr lang="en-US" b="1" dirty="0" err="1">
                <a:solidFill>
                  <a:srgbClr val="FF0000"/>
                </a:solidFill>
              </a:rPr>
              <a:t>jsp&amp;aq</a:t>
            </a:r>
            <a:r>
              <a:rPr lang="en-US" b="1" dirty="0">
                <a:solidFill>
                  <a:srgbClr val="FF0000"/>
                </a:solidFill>
              </a:rPr>
              <a:t>=</a:t>
            </a:r>
            <a:r>
              <a:rPr lang="en-US" b="1" dirty="0" err="1">
                <a:solidFill>
                  <a:srgbClr val="FF0000"/>
                </a:solidFill>
              </a:rPr>
              <a:t>f&amp;oq</a:t>
            </a:r>
            <a:r>
              <a:rPr lang="en-US" b="1" dirty="0">
                <a:solidFill>
                  <a:srgbClr val="FF0000"/>
                </a:solidFill>
              </a:rPr>
              <a:t>=</a:t>
            </a:r>
          </a:p>
          <a:p>
            <a:pPr>
              <a:lnSpc>
                <a:spcPts val="2700"/>
              </a:lnSpc>
            </a:pPr>
            <a:endParaRPr lang="en-US" altLang="ko-KR" dirty="0"/>
          </a:p>
        </p:txBody>
      </p:sp>
      <p:sp>
        <p:nvSpPr>
          <p:cNvPr id="4" name="직사각형 3"/>
          <p:cNvSpPr/>
          <p:nvPr/>
        </p:nvSpPr>
        <p:spPr>
          <a:xfrm>
            <a:off x="1026320" y="2780928"/>
            <a:ext cx="685804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/>
              <a:t>[</a:t>
            </a:r>
            <a:r>
              <a:rPr lang="ko-KR" altLang="en-US" dirty="0"/>
              <a:t>프로토콜</a:t>
            </a:r>
            <a:r>
              <a:rPr lang="en-US" dirty="0"/>
              <a:t>]://[</a:t>
            </a:r>
            <a:r>
              <a:rPr lang="ko-KR" altLang="en-US" dirty="0"/>
              <a:t>호스트</a:t>
            </a:r>
            <a:r>
              <a:rPr lang="en-US" dirty="0"/>
              <a:t>][:</a:t>
            </a:r>
            <a:r>
              <a:rPr lang="ko-KR" altLang="en-US" dirty="0"/>
              <a:t>포트</a:t>
            </a:r>
            <a:r>
              <a:rPr lang="en-US" dirty="0"/>
              <a:t>][</a:t>
            </a:r>
            <a:r>
              <a:rPr lang="ko-KR" altLang="en-US" dirty="0"/>
              <a:t>경로</a:t>
            </a:r>
            <a:r>
              <a:rPr lang="en-US" dirty="0"/>
              <a:t>][</a:t>
            </a:r>
            <a:r>
              <a:rPr lang="ko-KR" altLang="en-US" dirty="0"/>
              <a:t>파일명</a:t>
            </a:r>
            <a:r>
              <a:rPr lang="en-US" dirty="0"/>
              <a:t>][.</a:t>
            </a:r>
            <a:r>
              <a:rPr lang="ko-KR" altLang="en-US" dirty="0" err="1"/>
              <a:t>확장자</a:t>
            </a:r>
            <a:r>
              <a:rPr lang="en-US" dirty="0"/>
              <a:t>][</a:t>
            </a:r>
            <a:r>
              <a:rPr lang="ko-KR" altLang="en-US" dirty="0" err="1"/>
              <a:t>쿼리문자열</a:t>
            </a:r>
            <a:r>
              <a:rPr lang="en-US" dirty="0"/>
              <a:t>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8047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92882"/>
            <a:ext cx="8643998" cy="582594"/>
          </a:xfrm>
        </p:spPr>
        <p:txBody>
          <a:bodyPr>
            <a:normAutofit/>
          </a:bodyPr>
          <a:lstStyle/>
          <a:p>
            <a:r>
              <a:rPr lang="en-US" altLang="ko-KR" b="1" dirty="0">
                <a:ea typeface="Meiryo" pitchFamily="34" charset="-128"/>
              </a:rPr>
              <a:t>HTTP </a:t>
            </a:r>
            <a:r>
              <a:rPr lang="en-US" altLang="ko-KR" dirty="0">
                <a:ea typeface="Meiryo" pitchFamily="34" charset="-128"/>
              </a:rPr>
              <a:t>Protocol </a:t>
            </a:r>
            <a:endParaRPr lang="ko-KR" altLang="en-US" sz="1600" dirty="0">
              <a:latin typeface="+mn-ea"/>
              <a:ea typeface="+mn-ea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9645" y="633322"/>
            <a:ext cx="8784976" cy="1355518"/>
          </a:xfrm>
        </p:spPr>
        <p:txBody>
          <a:bodyPr>
            <a:normAutofit/>
          </a:bodyPr>
          <a:lstStyle/>
          <a:p>
            <a:pPr marL="287338" indent="-287338">
              <a:spcBef>
                <a:spcPct val="0"/>
              </a:spcBef>
            </a:pPr>
            <a:r>
              <a:rPr lang="ko-KR" altLang="en-US" sz="1200" dirty="0">
                <a:latin typeface="+mn-ea"/>
              </a:rPr>
              <a:t>프로토콜 </a:t>
            </a:r>
            <a:r>
              <a:rPr lang="en-US" altLang="ko-KR" sz="1200" dirty="0">
                <a:latin typeface="+mn-ea"/>
              </a:rPr>
              <a:t>( Protocol ) 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:  </a:t>
            </a:r>
            <a:r>
              <a:rPr lang="ko-KR" altLang="en-US" sz="1200" dirty="0">
                <a:latin typeface="+mn-ea"/>
              </a:rPr>
              <a:t>컴퓨터와 컴퓨터가 통신할 때 지켜야 할 </a:t>
            </a:r>
            <a:r>
              <a:rPr lang="ko-KR" altLang="en-US" sz="1200" b="1" dirty="0">
                <a:solidFill>
                  <a:srgbClr val="0000FF"/>
                </a:solidFill>
                <a:latin typeface="+mn-ea"/>
              </a:rPr>
              <a:t>절차나 규약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marL="287338" indent="-287338">
              <a:spcBef>
                <a:spcPct val="0"/>
              </a:spcBef>
            </a:pPr>
            <a:r>
              <a:rPr lang="en-US" altLang="ko-KR" sz="1200" b="1" dirty="0">
                <a:latin typeface="+mn-ea"/>
              </a:rPr>
              <a:t>HTTP</a:t>
            </a:r>
            <a:r>
              <a:rPr lang="ko-KR" altLang="en-US" sz="1200" dirty="0">
                <a:latin typeface="+mn-ea"/>
              </a:rPr>
              <a:t>는 인터넷에서 현재 사용되고 있는 가장 보편적인 프로토콜</a:t>
            </a:r>
            <a:r>
              <a:rPr lang="en-US" altLang="ko-KR" sz="1200" dirty="0">
                <a:latin typeface="+mn-ea"/>
              </a:rPr>
              <a:t>.</a:t>
            </a:r>
            <a:br>
              <a:rPr lang="en-US" altLang="ko-KR" sz="1200" dirty="0">
                <a:latin typeface="+mn-ea"/>
              </a:rPr>
            </a:b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=&gt; HTTP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는 무 상태 프로토콜</a:t>
            </a:r>
            <a:r>
              <a:rPr lang="en-US" altLang="ko-KR" sz="1200" b="1" dirty="0">
                <a:solidFill>
                  <a:srgbClr val="FF0000"/>
                </a:solidFill>
                <a:latin typeface="+mn-ea"/>
              </a:rPr>
              <a:t>(Stateless Protocol)</a:t>
            </a:r>
            <a:br>
              <a:rPr lang="en-US" altLang="ko-KR" sz="1200" b="1" dirty="0">
                <a:solidFill>
                  <a:srgbClr val="FF0000"/>
                </a:solidFill>
                <a:latin typeface="+mn-ea"/>
              </a:rPr>
            </a:br>
            <a:endParaRPr lang="en-US" altLang="ko-KR" sz="1200" b="1" dirty="0">
              <a:solidFill>
                <a:srgbClr val="FF0000"/>
              </a:solidFill>
              <a:latin typeface="+mn-ea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ko-KR" sz="12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*** </a:t>
            </a: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대표적</a:t>
            </a:r>
            <a:r>
              <a:rPr lang="en-US" altLang="ko-KR" sz="12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ko-KR" altLang="en-US" sz="1200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프로토콜</a:t>
            </a:r>
            <a:endParaRPr lang="en-US" altLang="ko-KR" sz="1200" b="1" dirty="0">
              <a:solidFill>
                <a:schemeClr val="bg2">
                  <a:lumMod val="25000"/>
                </a:schemeClr>
              </a:solidFill>
              <a:latin typeface="+mn-ea"/>
            </a:endParaRPr>
          </a:p>
          <a:p>
            <a:pPr>
              <a:lnSpc>
                <a:spcPts val="2700"/>
              </a:lnSpc>
            </a:pPr>
            <a:endParaRPr lang="en-US" altLang="ko-KR" sz="1400" dirty="0">
              <a:latin typeface="+mn-ea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864749"/>
              </p:ext>
            </p:extLst>
          </p:nvPr>
        </p:nvGraphicFramePr>
        <p:xfrm>
          <a:off x="179512" y="1595393"/>
          <a:ext cx="8712968" cy="51816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5133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656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30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4973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계층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프로토콜 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통신 방식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012">
                <a:tc rowSpan="11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애플리케이션 계층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HTTP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웹 페이지 데이터를 주고받음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01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HTTPS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보안을 위해 웹 페이지 데이터를 주고받는 과정을 암호화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01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POP3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서버에 보관된 수신 메일을 받아옴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01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SMTP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메일을 송신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01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FTP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파일을 전송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01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Telnet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컴퓨터를 원격에서 제어함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601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SSH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보안을 위해 컴퓨터를 원격에서 </a:t>
                      </a:r>
                      <a:r>
                        <a:rPr lang="ko-KR" altLang="en-US" sz="1100" dirty="0" err="1"/>
                        <a:t>제어한는</a:t>
                      </a:r>
                      <a:r>
                        <a:rPr lang="ko-KR" altLang="en-US" sz="1100" dirty="0"/>
                        <a:t> 과정을 암호화함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601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SMB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윈도우 컴퓨터와 파일을 공유함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601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DHCP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컴퓨터에게 </a:t>
                      </a:r>
                      <a:r>
                        <a:rPr lang="ko-KR" altLang="en-US" sz="1100" dirty="0" err="1"/>
                        <a:t>프라이빗</a:t>
                      </a:r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IP</a:t>
                      </a:r>
                      <a:r>
                        <a:rPr lang="ko-KR" altLang="en-US" sz="1100" dirty="0"/>
                        <a:t>를 동적으로 할당함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601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DNS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도메인 이름과 </a:t>
                      </a:r>
                      <a:r>
                        <a:rPr lang="en-US" altLang="ko-KR" sz="1100" dirty="0"/>
                        <a:t>IP </a:t>
                      </a:r>
                      <a:r>
                        <a:rPr lang="ko-KR" altLang="en-US" sz="1100" dirty="0"/>
                        <a:t>어드레스를 서로 변환함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601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SSL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보안을 위해 통신 과정에서 주고받는 데이터를 암호화함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6012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트랜스포트 계층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TCP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애플리케이션의 데이터를 송수신하되 데이터의 정확한 전달을 중시함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601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UDP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애플리케이션의 데이터를 송수신하되 데이터의 전송 속도를 중시함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6012">
                <a:tc rowSpan="4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인터넷 계층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IP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패킷을</a:t>
                      </a:r>
                      <a:r>
                        <a:rPr lang="ko-KR" altLang="en-US" sz="1100" dirty="0"/>
                        <a:t> 목적지까지 전달함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601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ICMP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IP</a:t>
                      </a:r>
                      <a:r>
                        <a:rPr lang="ko-KR" altLang="en-US" sz="1100" dirty="0"/>
                        <a:t>의 통신 오류를 전달함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601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 err="1"/>
                        <a:t>Ipsec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패킷을</a:t>
                      </a:r>
                      <a:r>
                        <a:rPr lang="ko-KR" altLang="en-US" sz="1100" dirty="0"/>
                        <a:t> 암호화하여 전달함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601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ARP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네트워크 장비의 </a:t>
                      </a:r>
                      <a:r>
                        <a:rPr lang="en-US" altLang="ko-KR" sz="1100" dirty="0"/>
                        <a:t>MAC</a:t>
                      </a:r>
                      <a:r>
                        <a:rPr lang="en-US" altLang="ko-KR" sz="1100" baseline="0" dirty="0"/>
                        <a:t> </a:t>
                      </a:r>
                      <a:r>
                        <a:rPr lang="ko-KR" altLang="en-US" sz="1100" baseline="0" dirty="0"/>
                        <a:t>어드레스를 알아냄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6012">
                <a:tc rowSpan="2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네트워크 인터페이스 계층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이더넷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일반 금속 케이블이나 광 케이블을 통해 데이터를 전달함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6012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PPP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사용자 인증 후에 원격지의 장비와 통신함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923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9148" y="110192"/>
            <a:ext cx="8643998" cy="582594"/>
          </a:xfrm>
        </p:spPr>
        <p:txBody>
          <a:bodyPr/>
          <a:lstStyle/>
          <a:p>
            <a:r>
              <a:rPr lang="en-US" altLang="ko-KR" b="1" dirty="0">
                <a:latin typeface="+mn-ea"/>
                <a:ea typeface="+mn-ea"/>
              </a:rPr>
              <a:t>IP </a:t>
            </a:r>
            <a:r>
              <a:rPr lang="en-US" altLang="ko-KR" dirty="0">
                <a:latin typeface="+mn-ea"/>
                <a:ea typeface="+mn-ea"/>
              </a:rPr>
              <a:t>Address 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6" name="세로 텍스트 개체 틀 4"/>
          <p:cNvSpPr txBox="1">
            <a:spLocks/>
          </p:cNvSpPr>
          <p:nvPr/>
        </p:nvSpPr>
        <p:spPr>
          <a:xfrm>
            <a:off x="117778" y="764704"/>
            <a:ext cx="8892480" cy="573325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900" dirty="0">
                <a:latin typeface="+mn-ea"/>
              </a:rPr>
              <a:t>인터넷상에 존재하는 호스트를 구분하기 위한 주소 체계</a:t>
            </a:r>
            <a:r>
              <a:rPr lang="en-US" altLang="ko-KR" sz="1900" dirty="0">
                <a:latin typeface="+mn-ea"/>
              </a:rPr>
              <a:t/>
            </a:r>
            <a:br>
              <a:rPr lang="en-US" altLang="ko-KR" sz="1900" dirty="0">
                <a:latin typeface="+mn-ea"/>
              </a:rPr>
            </a:br>
            <a:r>
              <a:rPr lang="en-US" altLang="ko-KR" sz="1300" dirty="0">
                <a:latin typeface="+mn-ea"/>
              </a:rPr>
              <a:t>=&gt; </a:t>
            </a:r>
            <a:r>
              <a:rPr lang="ko-KR" altLang="en-US" sz="1300" dirty="0">
                <a:latin typeface="+mn-ea"/>
              </a:rPr>
              <a:t>전 세계 </a:t>
            </a:r>
            <a:r>
              <a:rPr lang="en-US" altLang="ko-KR" sz="1300" dirty="0">
                <a:latin typeface="+mn-ea"/>
              </a:rPr>
              <a:t>IP </a:t>
            </a:r>
            <a:r>
              <a:rPr lang="ko-KR" altLang="en-US" sz="1300" dirty="0">
                <a:latin typeface="+mn-ea"/>
              </a:rPr>
              <a:t>주소는 미국의 </a:t>
            </a:r>
            <a:r>
              <a:rPr lang="en-US" altLang="ko-KR" sz="1300" dirty="0">
                <a:latin typeface="+mn-ea"/>
              </a:rPr>
              <a:t>Inter NIC</a:t>
            </a:r>
            <a:r>
              <a:rPr lang="ko-KR" altLang="en-US" sz="1300" dirty="0">
                <a:latin typeface="+mn-ea"/>
              </a:rPr>
              <a:t>이 총괄 관리하고</a:t>
            </a:r>
            <a:r>
              <a:rPr lang="en-US" altLang="ko-KR" sz="1300" dirty="0">
                <a:latin typeface="+mn-ea"/>
              </a:rPr>
              <a:t>, </a:t>
            </a:r>
            <a:br>
              <a:rPr lang="en-US" altLang="ko-KR" sz="1300" dirty="0">
                <a:latin typeface="+mn-ea"/>
              </a:rPr>
            </a:br>
            <a:r>
              <a:rPr lang="en-US" altLang="ko-KR" sz="1300" dirty="0">
                <a:latin typeface="+mn-ea"/>
              </a:rPr>
              <a:t>     </a:t>
            </a:r>
            <a:r>
              <a:rPr lang="ko-KR" altLang="en-US" sz="1300" dirty="0">
                <a:latin typeface="+mn-ea"/>
              </a:rPr>
              <a:t>우리나라는 한국 인터넷 정보 센터</a:t>
            </a:r>
            <a:r>
              <a:rPr lang="en-US" altLang="ko-KR" sz="1300" dirty="0">
                <a:latin typeface="+mn-ea"/>
              </a:rPr>
              <a:t>(KRNIC)</a:t>
            </a:r>
            <a:r>
              <a:rPr lang="ko-KR" altLang="en-US" sz="1300" dirty="0">
                <a:latin typeface="+mn-ea"/>
              </a:rPr>
              <a:t>가 </a:t>
            </a:r>
            <a:r>
              <a:rPr lang="en-US" altLang="ko-KR" sz="1300" dirty="0">
                <a:latin typeface="+mn-ea"/>
              </a:rPr>
              <a:t>Inter NIC</a:t>
            </a:r>
            <a:r>
              <a:rPr lang="ko-KR" altLang="en-US" sz="1300" dirty="0">
                <a:latin typeface="+mn-ea"/>
              </a:rPr>
              <a:t>으로부터 주소를 </a:t>
            </a:r>
            <a:r>
              <a:rPr lang="ko-KR" altLang="en-US" sz="1300" dirty="0" err="1">
                <a:latin typeface="+mn-ea"/>
              </a:rPr>
              <a:t>할당받아</a:t>
            </a:r>
            <a:r>
              <a:rPr lang="ko-KR" altLang="en-US" sz="1300" dirty="0">
                <a:latin typeface="+mn-ea"/>
              </a:rPr>
              <a:t> 관리하고 있다</a:t>
            </a:r>
            <a:r>
              <a:rPr lang="en-US" altLang="ko-KR" sz="1300" dirty="0">
                <a:latin typeface="+mn-ea"/>
              </a:rPr>
              <a:t>.</a:t>
            </a:r>
            <a:br>
              <a:rPr lang="en-US" altLang="ko-KR" sz="1300" dirty="0">
                <a:latin typeface="+mn-ea"/>
              </a:rPr>
            </a:br>
            <a:endParaRPr lang="en-US" altLang="ko-KR" sz="1300" dirty="0">
              <a:latin typeface="+mn-ea"/>
            </a:endParaRPr>
          </a:p>
          <a:p>
            <a:r>
              <a:rPr lang="en-US" altLang="ko-KR" sz="1900" dirty="0">
                <a:latin typeface="+mn-ea"/>
              </a:rPr>
              <a:t>IPV4 ( IP Version 4 )</a:t>
            </a:r>
            <a:r>
              <a:rPr lang="en-US" altLang="ko-KR" sz="1200" dirty="0">
                <a:latin typeface="+mn-ea"/>
              </a:rPr>
              <a:t/>
            </a:r>
            <a:br>
              <a:rPr lang="en-US" altLang="ko-KR" sz="1200" dirty="0">
                <a:latin typeface="+mn-ea"/>
              </a:rPr>
            </a:br>
            <a:r>
              <a:rPr lang="en-US" altLang="ko-KR" sz="1300" dirty="0">
                <a:latin typeface="+mn-ea"/>
              </a:rPr>
              <a:t>=&gt; </a:t>
            </a:r>
            <a:r>
              <a:rPr lang="ko-KR" altLang="en-US" sz="1300" dirty="0">
                <a:latin typeface="+mn-ea"/>
              </a:rPr>
              <a:t>현재의 </a:t>
            </a:r>
            <a:r>
              <a:rPr lang="en-US" altLang="ko-KR" sz="1300" dirty="0">
                <a:latin typeface="+mn-ea"/>
              </a:rPr>
              <a:t>IP </a:t>
            </a:r>
            <a:r>
              <a:rPr lang="ko-KR" altLang="en-US" sz="1300" dirty="0">
                <a:latin typeface="+mn-ea"/>
              </a:rPr>
              <a:t>버전</a:t>
            </a:r>
            <a:r>
              <a:rPr lang="en-US" altLang="ko-KR" sz="1300" dirty="0">
                <a:latin typeface="+mn-ea"/>
              </a:rPr>
              <a:t>, </a:t>
            </a:r>
            <a:r>
              <a:rPr lang="ko-KR" altLang="en-US" sz="1300" dirty="0">
                <a:latin typeface="+mn-ea"/>
              </a:rPr>
              <a:t>총</a:t>
            </a:r>
            <a:r>
              <a:rPr lang="en-US" altLang="ko-KR" sz="1300" dirty="0">
                <a:latin typeface="+mn-ea"/>
              </a:rPr>
              <a:t> 32</a:t>
            </a:r>
            <a:r>
              <a:rPr lang="ko-KR" altLang="en-US" sz="1300" dirty="0">
                <a:latin typeface="+mn-ea"/>
              </a:rPr>
              <a:t>비트 </a:t>
            </a:r>
            <a:r>
              <a:rPr lang="en-US" altLang="ko-KR" sz="1300" dirty="0">
                <a:latin typeface="+mn-ea"/>
              </a:rPr>
              <a:t>( 8</a:t>
            </a:r>
            <a:r>
              <a:rPr lang="ko-KR" altLang="en-US" sz="1300" dirty="0">
                <a:latin typeface="+mn-ea"/>
              </a:rPr>
              <a:t>비트씩 </a:t>
            </a:r>
            <a:r>
              <a:rPr lang="en-US" altLang="ko-KR" sz="1300" dirty="0">
                <a:latin typeface="+mn-ea"/>
              </a:rPr>
              <a:t>4</a:t>
            </a:r>
            <a:r>
              <a:rPr lang="ko-KR" altLang="en-US" sz="1300" dirty="0">
                <a:latin typeface="+mn-ea"/>
              </a:rPr>
              <a:t>개 단위로 끊은 후</a:t>
            </a:r>
            <a:r>
              <a:rPr lang="en-US" altLang="ko-KR" sz="1300" dirty="0">
                <a:latin typeface="+mn-ea"/>
              </a:rPr>
              <a:t> 10</a:t>
            </a:r>
            <a:r>
              <a:rPr lang="ko-KR" altLang="en-US" sz="1300" dirty="0">
                <a:latin typeface="+mn-ea"/>
              </a:rPr>
              <a:t>진수로 변환하여 표기 </a:t>
            </a:r>
            <a:r>
              <a:rPr lang="en-US" altLang="ko-KR" sz="1300" dirty="0">
                <a:latin typeface="+mn-ea"/>
              </a:rPr>
              <a:t>)</a:t>
            </a:r>
            <a:br>
              <a:rPr lang="en-US" altLang="ko-KR" sz="1300" dirty="0">
                <a:latin typeface="+mn-ea"/>
              </a:rPr>
            </a:br>
            <a:r>
              <a:rPr lang="en-US" altLang="ko-KR" sz="1300" dirty="0">
                <a:latin typeface="+mn-ea"/>
              </a:rPr>
              <a:t>=&gt; </a:t>
            </a:r>
            <a:r>
              <a:rPr lang="ko-KR" altLang="en-US" sz="1300" b="1" dirty="0">
                <a:latin typeface="+mn-ea"/>
              </a:rPr>
              <a:t>네트워크 주소</a:t>
            </a:r>
            <a:r>
              <a:rPr lang="ko-KR" altLang="en-US" sz="1300" dirty="0">
                <a:latin typeface="+mn-ea"/>
              </a:rPr>
              <a:t>와 네트워크 내의 </a:t>
            </a:r>
            <a:r>
              <a:rPr lang="ko-KR" altLang="en-US" sz="1300" b="1" dirty="0">
                <a:latin typeface="+mn-ea"/>
              </a:rPr>
              <a:t>호스트</a:t>
            </a:r>
            <a:r>
              <a:rPr lang="en-US" altLang="ko-KR" sz="1300" b="1" dirty="0">
                <a:latin typeface="+mn-ea"/>
              </a:rPr>
              <a:t> </a:t>
            </a:r>
            <a:r>
              <a:rPr lang="ko-KR" altLang="en-US" sz="1300" b="1" dirty="0">
                <a:latin typeface="+mn-ea"/>
              </a:rPr>
              <a:t>컴퓨터 주소</a:t>
            </a:r>
            <a:r>
              <a:rPr lang="ko-KR" altLang="en-US" sz="1300" dirty="0">
                <a:latin typeface="+mn-ea"/>
              </a:rPr>
              <a:t>로 나누어짐</a:t>
            </a:r>
            <a:r>
              <a:rPr lang="en-US" altLang="ko-KR" sz="1300" dirty="0">
                <a:latin typeface="+mn-ea"/>
              </a:rPr>
              <a:t>.</a:t>
            </a:r>
            <a:br>
              <a:rPr lang="en-US" altLang="ko-KR" sz="1300" dirty="0">
                <a:latin typeface="+mn-ea"/>
              </a:rPr>
            </a:br>
            <a:endParaRPr lang="en-US" altLang="ko-KR" sz="1300" dirty="0">
              <a:latin typeface="+mn-ea"/>
            </a:endParaRPr>
          </a:p>
          <a:p>
            <a:r>
              <a:rPr lang="ko-KR" altLang="en-US" sz="1900" dirty="0">
                <a:latin typeface="+mn-ea"/>
              </a:rPr>
              <a:t>어드레스 클래스</a:t>
            </a:r>
            <a:r>
              <a:rPr lang="en-US" altLang="ko-KR" sz="1600" dirty="0">
                <a:latin typeface="+mn-ea"/>
              </a:rPr>
              <a:t/>
            </a:r>
            <a:br>
              <a:rPr lang="en-US" altLang="ko-KR" sz="1600" dirty="0">
                <a:latin typeface="+mn-ea"/>
              </a:rPr>
            </a:br>
            <a:r>
              <a:rPr lang="en-US" altLang="ko-KR" sz="1300" dirty="0">
                <a:latin typeface="+mn-ea"/>
              </a:rPr>
              <a:t>=&gt; </a:t>
            </a:r>
            <a:r>
              <a:rPr lang="ko-KR" altLang="en-US" sz="1300" dirty="0">
                <a:latin typeface="+mn-ea"/>
              </a:rPr>
              <a:t>네트워크 부와 호스트 부의 길이를 정하여 결정해 둔 것</a:t>
            </a:r>
            <a:r>
              <a:rPr lang="en-US" altLang="ko-KR" sz="1300" dirty="0">
                <a:latin typeface="+mn-ea"/>
              </a:rPr>
              <a:t/>
            </a:r>
            <a:br>
              <a:rPr lang="en-US" altLang="ko-KR" sz="1300" dirty="0">
                <a:latin typeface="+mn-ea"/>
              </a:rPr>
            </a:br>
            <a:r>
              <a:rPr lang="en-US" altLang="ko-KR" sz="1300" dirty="0">
                <a:latin typeface="+mn-ea"/>
              </a:rPr>
              <a:t>=&gt; </a:t>
            </a:r>
            <a:r>
              <a:rPr lang="ko-KR" altLang="en-US" sz="1300" dirty="0">
                <a:latin typeface="+mn-ea"/>
              </a:rPr>
              <a:t>네트워크 부의</a:t>
            </a:r>
            <a:r>
              <a:rPr lang="en-US" altLang="ko-KR" sz="1300" dirty="0">
                <a:latin typeface="+mn-ea"/>
              </a:rPr>
              <a:t> </a:t>
            </a:r>
            <a:r>
              <a:rPr lang="ko-KR" altLang="en-US" sz="1300" dirty="0">
                <a:latin typeface="+mn-ea"/>
              </a:rPr>
              <a:t>길이에 따라 클래스 </a:t>
            </a:r>
            <a:r>
              <a:rPr lang="en-US" altLang="ko-KR" sz="1300" dirty="0">
                <a:latin typeface="+mn-ea"/>
              </a:rPr>
              <a:t>A, B, C, D, E </a:t>
            </a:r>
            <a:r>
              <a:rPr lang="ko-KR" altLang="en-US" sz="1300" dirty="0">
                <a:latin typeface="+mn-ea"/>
              </a:rPr>
              <a:t>로 나누어짐</a:t>
            </a:r>
            <a:r>
              <a:rPr lang="en-US" altLang="ko-KR" sz="1300" dirty="0">
                <a:latin typeface="+mn-ea"/>
              </a:rPr>
              <a:t>.</a:t>
            </a:r>
            <a:br>
              <a:rPr lang="en-US" altLang="ko-KR" sz="1300" dirty="0">
                <a:latin typeface="+mn-ea"/>
              </a:rPr>
            </a:br>
            <a:r>
              <a:rPr lang="en-US" altLang="ko-KR" sz="1300" dirty="0">
                <a:latin typeface="+mn-ea"/>
              </a:rPr>
              <a:t>=&gt; A, B </a:t>
            </a:r>
            <a:r>
              <a:rPr lang="ko-KR" altLang="en-US" sz="1300" dirty="0">
                <a:latin typeface="+mn-ea"/>
              </a:rPr>
              <a:t>는 대규모 네트워크 </a:t>
            </a:r>
            <a:r>
              <a:rPr lang="en-US" altLang="ko-KR" sz="1300" dirty="0">
                <a:latin typeface="+mn-ea"/>
              </a:rPr>
              <a:t>, C </a:t>
            </a:r>
            <a:r>
              <a:rPr lang="ko-KR" altLang="en-US" sz="1300" dirty="0">
                <a:latin typeface="+mn-ea"/>
              </a:rPr>
              <a:t>는 소규모 네트워크에 </a:t>
            </a:r>
            <a:r>
              <a:rPr lang="en-US" altLang="ko-KR" sz="1300" dirty="0">
                <a:latin typeface="+mn-ea"/>
              </a:rPr>
              <a:t>,  D</a:t>
            </a:r>
            <a:r>
              <a:rPr lang="ko-KR" altLang="en-US" sz="1300" dirty="0">
                <a:latin typeface="+mn-ea"/>
              </a:rPr>
              <a:t>는 멀티캐스팅 주소이며</a:t>
            </a:r>
            <a:r>
              <a:rPr lang="en-US" altLang="ko-KR" sz="1300" dirty="0">
                <a:latin typeface="+mn-ea"/>
              </a:rPr>
              <a:t>,  </a:t>
            </a:r>
            <a:br>
              <a:rPr lang="en-US" altLang="ko-KR" sz="1300" dirty="0">
                <a:latin typeface="+mn-ea"/>
              </a:rPr>
            </a:br>
            <a:r>
              <a:rPr lang="en-US" altLang="ko-KR" sz="1300" dirty="0">
                <a:latin typeface="+mn-ea"/>
              </a:rPr>
              <a:t>     E</a:t>
            </a:r>
            <a:r>
              <a:rPr lang="ko-KR" altLang="en-US" sz="1300" dirty="0">
                <a:latin typeface="+mn-ea"/>
              </a:rPr>
              <a:t>는 특별한 용도를 위해 예약된 주소임</a:t>
            </a:r>
            <a:r>
              <a:rPr lang="en-US" altLang="ko-KR" sz="1300" dirty="0">
                <a:latin typeface="+mn-ea"/>
              </a:rPr>
              <a:t>.</a:t>
            </a:r>
            <a:br>
              <a:rPr lang="en-US" altLang="ko-KR" sz="1300" dirty="0">
                <a:latin typeface="+mn-ea"/>
              </a:rPr>
            </a:br>
            <a:endParaRPr lang="en-US" altLang="ko-KR" sz="13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ko-KR" altLang="en-US" sz="1900" dirty="0" err="1">
                <a:latin typeface="+mn-ea"/>
              </a:rPr>
              <a:t>루프백</a:t>
            </a:r>
            <a:r>
              <a:rPr lang="ko-KR" altLang="en-US" sz="1900" dirty="0">
                <a:latin typeface="+mn-ea"/>
              </a:rPr>
              <a:t> 주소</a:t>
            </a:r>
            <a:r>
              <a:rPr lang="en-US" altLang="ko-KR" sz="1900" dirty="0">
                <a:latin typeface="+mn-ea"/>
              </a:rPr>
              <a:t>(loop back address)</a:t>
            </a:r>
            <a:r>
              <a:rPr lang="en-US" altLang="ko-KR" sz="1600" dirty="0">
                <a:latin typeface="+mn-ea"/>
              </a:rPr>
              <a:t/>
            </a:r>
            <a:br>
              <a:rPr lang="en-US" altLang="ko-KR" sz="1600" dirty="0">
                <a:latin typeface="+mn-ea"/>
              </a:rPr>
            </a:br>
            <a:r>
              <a:rPr lang="en-US" altLang="ko-KR" sz="1300" dirty="0">
                <a:latin typeface="+mn-ea"/>
              </a:rPr>
              <a:t>=&gt; </a:t>
            </a:r>
            <a:r>
              <a:rPr lang="ko-KR" altLang="en-US" sz="1300" dirty="0">
                <a:latin typeface="+mn-ea"/>
              </a:rPr>
              <a:t>첫 번째 바이트가 </a:t>
            </a:r>
            <a:r>
              <a:rPr lang="en-US" altLang="ko-KR" sz="1300" dirty="0">
                <a:latin typeface="+mn-ea"/>
              </a:rPr>
              <a:t>127</a:t>
            </a:r>
            <a:r>
              <a:rPr lang="ko-KR" altLang="en-US" sz="1300" dirty="0">
                <a:latin typeface="+mn-ea"/>
              </a:rPr>
              <a:t>인 </a:t>
            </a:r>
            <a:r>
              <a:rPr lang="en-US" altLang="ko-KR" sz="1300" dirty="0">
                <a:latin typeface="+mn-ea"/>
              </a:rPr>
              <a:t>IP </a:t>
            </a:r>
            <a:r>
              <a:rPr lang="ko-KR" altLang="en-US" sz="1300" dirty="0">
                <a:latin typeface="+mn-ea"/>
              </a:rPr>
              <a:t>주소를 의미</a:t>
            </a:r>
            <a:r>
              <a:rPr lang="en-US" altLang="ko-KR" sz="1300" dirty="0">
                <a:latin typeface="+mn-ea"/>
              </a:rPr>
              <a:t>.</a:t>
            </a:r>
            <a:br>
              <a:rPr lang="en-US" altLang="ko-KR" sz="1300" dirty="0">
                <a:latin typeface="+mn-ea"/>
              </a:rPr>
            </a:br>
            <a:r>
              <a:rPr lang="en-US" altLang="ko-KR" sz="1300" dirty="0">
                <a:latin typeface="+mn-ea"/>
              </a:rPr>
              <a:t>=&gt; 127.0.0.1:8080 </a:t>
            </a:r>
            <a:r>
              <a:rPr lang="ko-KR" altLang="en-US" sz="1300" dirty="0">
                <a:latin typeface="+mn-ea"/>
              </a:rPr>
              <a:t>을</a:t>
            </a:r>
            <a:r>
              <a:rPr lang="en-US" altLang="ko-KR" sz="1300" dirty="0">
                <a:latin typeface="+mn-ea"/>
              </a:rPr>
              <a:t> </a:t>
            </a:r>
            <a:r>
              <a:rPr lang="ko-KR" altLang="en-US" sz="1300" dirty="0" err="1">
                <a:latin typeface="+mn-ea"/>
              </a:rPr>
              <a:t>주소창에</a:t>
            </a:r>
            <a:r>
              <a:rPr lang="ko-KR" altLang="en-US" sz="1300" dirty="0">
                <a:latin typeface="+mn-ea"/>
              </a:rPr>
              <a:t> 입력해 보세요</a:t>
            </a:r>
            <a:r>
              <a:rPr lang="en-US" altLang="ko-KR" sz="1300" dirty="0">
                <a:latin typeface="+mn-ea"/>
              </a:rPr>
              <a:t>.</a:t>
            </a:r>
          </a:p>
          <a:p>
            <a:endParaRPr lang="en-US" altLang="ko-KR" sz="1300" dirty="0">
              <a:latin typeface="+mn-ea"/>
            </a:endParaRPr>
          </a:p>
          <a:p>
            <a:endParaRPr lang="en-US" altLang="ko-KR" sz="1300" dirty="0">
              <a:latin typeface="+mn-ea"/>
            </a:endParaRPr>
          </a:p>
          <a:p>
            <a:r>
              <a:rPr lang="en-US" altLang="ko-KR" sz="1900" dirty="0">
                <a:latin typeface="+mn-ea"/>
              </a:rPr>
              <a:t>IP</a:t>
            </a:r>
            <a:r>
              <a:rPr lang="ko-KR" altLang="en-US" sz="1900" dirty="0">
                <a:latin typeface="+mn-ea"/>
              </a:rPr>
              <a:t>어드레스의 확장에 관련된 기술</a:t>
            </a:r>
            <a:r>
              <a:rPr lang="en-US" altLang="ko-KR" sz="1600" dirty="0">
                <a:latin typeface="+mn-ea"/>
              </a:rPr>
              <a:t/>
            </a:r>
            <a:br>
              <a:rPr lang="en-US" altLang="ko-KR" sz="1600" dirty="0">
                <a:latin typeface="+mn-ea"/>
              </a:rPr>
            </a:br>
            <a:r>
              <a:rPr lang="en-US" altLang="ko-KR" sz="1300" dirty="0">
                <a:latin typeface="+mn-ea"/>
              </a:rPr>
              <a:t>=&gt; private address</a:t>
            </a:r>
            <a:r>
              <a:rPr lang="ko-KR" altLang="en-US" sz="1300" dirty="0">
                <a:latin typeface="+mn-ea"/>
              </a:rPr>
              <a:t>와 </a:t>
            </a:r>
            <a:r>
              <a:rPr lang="en-US" altLang="ko-KR" sz="1300" dirty="0">
                <a:latin typeface="+mn-ea"/>
              </a:rPr>
              <a:t>public address</a:t>
            </a:r>
            <a:r>
              <a:rPr lang="ko-KR" altLang="en-US" sz="1300" dirty="0">
                <a:latin typeface="+mn-ea"/>
              </a:rPr>
              <a:t>를 구분하는 기법</a:t>
            </a:r>
            <a:r>
              <a:rPr lang="en-US" altLang="ko-KR" sz="1300" dirty="0">
                <a:latin typeface="+mn-ea"/>
              </a:rPr>
              <a:t/>
            </a:r>
            <a:br>
              <a:rPr lang="en-US" altLang="ko-KR" sz="1300" dirty="0">
                <a:latin typeface="+mn-ea"/>
              </a:rPr>
            </a:br>
            <a:r>
              <a:rPr lang="en-US" altLang="ko-KR" sz="1300" dirty="0">
                <a:latin typeface="+mn-ea"/>
              </a:rPr>
              <a:t>=&gt; IPv6 (IPv4</a:t>
            </a:r>
            <a:r>
              <a:rPr lang="ko-KR" altLang="en-US" sz="1300" dirty="0">
                <a:latin typeface="+mn-ea"/>
              </a:rPr>
              <a:t>보다 확장된 주소 체계</a:t>
            </a:r>
            <a:r>
              <a:rPr lang="en-US" altLang="ko-KR" sz="1300" dirty="0">
                <a:latin typeface="+mn-ea"/>
              </a:rPr>
              <a:t>) </a:t>
            </a:r>
            <a:r>
              <a:rPr lang="ko-KR" altLang="en-US" sz="1300" dirty="0">
                <a:latin typeface="+mn-ea"/>
              </a:rPr>
              <a:t>도입</a:t>
            </a:r>
            <a:r>
              <a:rPr lang="en-US" altLang="ko-KR" sz="1300" dirty="0">
                <a:latin typeface="+mn-ea"/>
              </a:rPr>
              <a:t/>
            </a:r>
            <a:br>
              <a:rPr lang="en-US" altLang="ko-KR" sz="1300" dirty="0">
                <a:latin typeface="+mn-ea"/>
              </a:rPr>
            </a:br>
            <a:r>
              <a:rPr lang="en-US" altLang="ko-KR" sz="1300" dirty="0">
                <a:latin typeface="+mn-ea"/>
              </a:rPr>
              <a:t>=&gt; IPv4</a:t>
            </a:r>
            <a:r>
              <a:rPr lang="ko-KR" altLang="en-US" sz="1300" dirty="0">
                <a:latin typeface="+mn-ea"/>
              </a:rPr>
              <a:t>와 호환되지 않음</a:t>
            </a:r>
            <a:r>
              <a:rPr lang="en-US" altLang="ko-KR" sz="1300" dirty="0">
                <a:latin typeface="+mn-ea"/>
              </a:rPr>
              <a:t>.</a:t>
            </a:r>
            <a:endParaRPr lang="en-US" altLang="ko-KR" sz="1600" dirty="0">
              <a:latin typeface="+mn-ea"/>
            </a:endParaRPr>
          </a:p>
        </p:txBody>
      </p:sp>
      <p:grpSp>
        <p:nvGrpSpPr>
          <p:cNvPr id="31" name="그룹 30"/>
          <p:cNvGrpSpPr/>
          <p:nvPr/>
        </p:nvGrpSpPr>
        <p:grpSpPr>
          <a:xfrm>
            <a:off x="5076056" y="4509120"/>
            <a:ext cx="2880320" cy="1497357"/>
            <a:chOff x="1752600" y="2362200"/>
            <a:chExt cx="6172200" cy="3429000"/>
          </a:xfrm>
        </p:grpSpPr>
        <p:sp>
          <p:nvSpPr>
            <p:cNvPr id="32" name="Rectangle 41"/>
            <p:cNvSpPr>
              <a:spLocks noChangeArrowheads="1"/>
            </p:cNvSpPr>
            <p:nvPr/>
          </p:nvSpPr>
          <p:spPr bwMode="auto">
            <a:xfrm>
              <a:off x="1752600" y="4495800"/>
              <a:ext cx="5334000" cy="762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pic>
          <p:nvPicPr>
            <p:cNvPr id="33" name="Picture 42" descr="C:\Documents and Settings\yoon1\Application Data\Microsoft\Media Catalog\Downloaded Clips\cl64\j0250306.wmf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1752600" y="5029200"/>
              <a:ext cx="1066800" cy="76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" name="Picture 43" descr="C:\Documents and Settings\yoon1\Application Data\Microsoft\Media Catalog\Downloaded Clips\cl64\j0250306.wmf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971800" y="2362200"/>
              <a:ext cx="1066800" cy="76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44" descr="C:\Documents and Settings\yoon1\Application Data\Microsoft\Media Catalog\Downloaded Clips\cl64\j0250306.wmf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4419600" y="4953000"/>
              <a:ext cx="1066800" cy="762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" name="Rectangle 46"/>
            <p:cNvSpPr>
              <a:spLocks noChangeArrowheads="1"/>
            </p:cNvSpPr>
            <p:nvPr/>
          </p:nvSpPr>
          <p:spPr bwMode="auto">
            <a:xfrm>
              <a:off x="3429000" y="3048000"/>
              <a:ext cx="76200" cy="14478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7" name="Rectangle 47"/>
            <p:cNvSpPr>
              <a:spLocks noChangeArrowheads="1"/>
            </p:cNvSpPr>
            <p:nvPr/>
          </p:nvSpPr>
          <p:spPr bwMode="auto">
            <a:xfrm>
              <a:off x="2209800" y="4572000"/>
              <a:ext cx="76200" cy="6096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8" name="Rectangle 48"/>
            <p:cNvSpPr>
              <a:spLocks noChangeArrowheads="1"/>
            </p:cNvSpPr>
            <p:nvPr/>
          </p:nvSpPr>
          <p:spPr bwMode="auto">
            <a:xfrm>
              <a:off x="4876800" y="4572000"/>
              <a:ext cx="76200" cy="457200"/>
            </a:xfrm>
            <a:prstGeom prst="rect">
              <a:avLst/>
            </a:prstGeom>
            <a:solidFill>
              <a:schemeClr val="accent2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9" name="Line 52"/>
            <p:cNvSpPr>
              <a:spLocks noChangeShapeType="1"/>
            </p:cNvSpPr>
            <p:nvPr/>
          </p:nvSpPr>
          <p:spPr bwMode="auto">
            <a:xfrm>
              <a:off x="3810000" y="3505200"/>
              <a:ext cx="0" cy="914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0" name="Rectangle 53"/>
            <p:cNvSpPr>
              <a:spLocks noChangeArrowheads="1"/>
            </p:cNvSpPr>
            <p:nvPr/>
          </p:nvSpPr>
          <p:spPr bwMode="auto">
            <a:xfrm>
              <a:off x="4017644" y="3200401"/>
              <a:ext cx="2209801" cy="228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100" dirty="0"/>
                <a:t>If (IP == 127.x.x.x)</a:t>
              </a:r>
            </a:p>
          </p:txBody>
        </p:sp>
        <p:sp>
          <p:nvSpPr>
            <p:cNvPr id="41" name="Rectangle 54"/>
            <p:cNvSpPr>
              <a:spLocks noChangeArrowheads="1"/>
            </p:cNvSpPr>
            <p:nvPr/>
          </p:nvSpPr>
          <p:spPr bwMode="auto">
            <a:xfrm>
              <a:off x="3886200" y="3657600"/>
              <a:ext cx="1143000" cy="381000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NO</a:t>
              </a:r>
            </a:p>
          </p:txBody>
        </p:sp>
        <p:sp>
          <p:nvSpPr>
            <p:cNvPr id="42" name="Rectangle 55"/>
            <p:cNvSpPr>
              <a:spLocks noChangeArrowheads="1"/>
            </p:cNvSpPr>
            <p:nvPr/>
          </p:nvSpPr>
          <p:spPr bwMode="auto">
            <a:xfrm>
              <a:off x="6400800" y="3352800"/>
              <a:ext cx="76200" cy="76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3" name="Rectangle 56"/>
            <p:cNvSpPr>
              <a:spLocks noChangeArrowheads="1"/>
            </p:cNvSpPr>
            <p:nvPr/>
          </p:nvSpPr>
          <p:spPr bwMode="auto">
            <a:xfrm>
              <a:off x="4114800" y="2743200"/>
              <a:ext cx="76200" cy="76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ko-KR" altLang="en-US"/>
            </a:p>
          </p:txBody>
        </p:sp>
        <p:cxnSp>
          <p:nvCxnSpPr>
            <p:cNvPr id="44" name="AutoShape 57"/>
            <p:cNvCxnSpPr>
              <a:cxnSpLocks noChangeShapeType="1"/>
              <a:stCxn id="42" idx="3"/>
              <a:endCxn id="43" idx="3"/>
            </p:cNvCxnSpPr>
            <p:nvPr/>
          </p:nvCxnSpPr>
          <p:spPr bwMode="auto">
            <a:xfrm flipH="1" flipV="1">
              <a:off x="4191000" y="2781300"/>
              <a:ext cx="2286000" cy="609600"/>
            </a:xfrm>
            <a:prstGeom prst="bentConnector3">
              <a:avLst>
                <a:gd name="adj1" fmla="val -10000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</p:spPr>
        </p:cxnSp>
        <p:sp>
          <p:nvSpPr>
            <p:cNvPr id="45" name="Rectangle 58"/>
            <p:cNvSpPr>
              <a:spLocks noChangeArrowheads="1"/>
            </p:cNvSpPr>
            <p:nvPr/>
          </p:nvSpPr>
          <p:spPr bwMode="auto">
            <a:xfrm>
              <a:off x="6781800" y="2971800"/>
              <a:ext cx="1143000" cy="381000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altLang="ko-KR" sz="1200" b="1" dirty="0">
                  <a:solidFill>
                    <a:schemeClr val="bg1"/>
                  </a:solidFill>
                </a:rPr>
                <a:t>YES</a:t>
              </a: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745032" y="3408362"/>
            <a:ext cx="7813876" cy="702160"/>
            <a:chOff x="467544" y="3226355"/>
            <a:chExt cx="7813876" cy="702160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4" y="3226355"/>
              <a:ext cx="2251124" cy="621000"/>
            </a:xfrm>
            <a:prstGeom prst="rect">
              <a:avLst/>
            </a:prstGeom>
          </p:spPr>
        </p:pic>
        <p:grpSp>
          <p:nvGrpSpPr>
            <p:cNvPr id="29" name="그룹 28"/>
            <p:cNvGrpSpPr/>
            <p:nvPr/>
          </p:nvGrpSpPr>
          <p:grpSpPr>
            <a:xfrm>
              <a:off x="2915816" y="3284984"/>
              <a:ext cx="5365604" cy="643531"/>
              <a:chOff x="3203849" y="3284984"/>
              <a:chExt cx="5365604" cy="643531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3499727" y="3301239"/>
                <a:ext cx="69923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클래스 </a:t>
                </a:r>
                <a:r>
                  <a:rPr lang="en-US" altLang="ko-KR" sz="1000" dirty="0"/>
                  <a:t>A</a:t>
                </a:r>
                <a:endParaRPr lang="ko-KR" altLang="en-US" sz="1000" dirty="0"/>
              </a:p>
            </p:txBody>
          </p:sp>
          <p:sp>
            <p:nvSpPr>
              <p:cNvPr id="17" name="직사각형 16"/>
              <p:cNvSpPr/>
              <p:nvPr/>
            </p:nvSpPr>
            <p:spPr>
              <a:xfrm>
                <a:off x="4174537" y="3297684"/>
                <a:ext cx="597641" cy="23994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/>
                  <a:t>네트워크 부</a:t>
                </a:r>
                <a:r>
                  <a:rPr lang="en-US" altLang="ko-KR" sz="800" dirty="0"/>
                  <a:t>(8bit)</a:t>
                </a:r>
                <a:endParaRPr lang="ko-KR" altLang="en-US" sz="800" dirty="0"/>
              </a:p>
            </p:txBody>
          </p:sp>
          <p:sp>
            <p:nvSpPr>
              <p:cNvPr id="18" name="직사각형 17"/>
              <p:cNvSpPr/>
              <p:nvPr/>
            </p:nvSpPr>
            <p:spPr>
              <a:xfrm>
                <a:off x="4771437" y="3284984"/>
                <a:ext cx="1195040" cy="262476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/>
                  <a:t>호스트 부 </a:t>
                </a:r>
                <a:r>
                  <a:rPr lang="en-US" altLang="ko-KR" sz="800" dirty="0"/>
                  <a:t>(24bit)</a:t>
                </a:r>
                <a:endParaRPr lang="ko-KR" altLang="en-US" sz="800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6102703" y="3301239"/>
                <a:ext cx="68961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클래스 </a:t>
                </a:r>
                <a:r>
                  <a:rPr lang="en-US" altLang="ko-KR" sz="1000" dirty="0"/>
                  <a:t>B</a:t>
                </a:r>
                <a:endParaRPr lang="ko-KR" altLang="en-US" sz="1000" dirty="0"/>
              </a:p>
            </p:txBody>
          </p:sp>
          <p:sp>
            <p:nvSpPr>
              <p:cNvPr id="20" name="직사각형 19"/>
              <p:cNvSpPr/>
              <p:nvPr/>
            </p:nvSpPr>
            <p:spPr>
              <a:xfrm>
                <a:off x="6777513" y="3297684"/>
                <a:ext cx="825838" cy="224243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/>
                  <a:t>네트워크 부</a:t>
                </a:r>
                <a:r>
                  <a:rPr lang="en-US" altLang="ko-KR" sz="800" dirty="0"/>
                  <a:t>(16bit)</a:t>
                </a:r>
                <a:endParaRPr lang="ko-KR" altLang="en-US" sz="800" dirty="0"/>
              </a:p>
            </p:txBody>
          </p:sp>
          <p:sp>
            <p:nvSpPr>
              <p:cNvPr id="21" name="직사각형 20"/>
              <p:cNvSpPr/>
              <p:nvPr/>
            </p:nvSpPr>
            <p:spPr>
              <a:xfrm>
                <a:off x="7603351" y="3284984"/>
                <a:ext cx="966102" cy="236943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/>
                  <a:t>호스트 부 </a:t>
                </a:r>
                <a:r>
                  <a:rPr lang="en-US" altLang="ko-KR" sz="800" dirty="0"/>
                  <a:t>(16bit)</a:t>
                </a:r>
                <a:endParaRPr lang="ko-KR" altLang="en-US" sz="800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3499727" y="3632624"/>
                <a:ext cx="696024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클래스 </a:t>
                </a:r>
                <a:r>
                  <a:rPr lang="en-US" altLang="ko-KR" sz="1000" dirty="0"/>
                  <a:t>C</a:t>
                </a:r>
                <a:endParaRPr lang="ko-KR" altLang="en-US" sz="1000" dirty="0"/>
              </a:p>
            </p:txBody>
          </p:sp>
          <p:sp>
            <p:nvSpPr>
              <p:cNvPr id="23" name="직사각형 22"/>
              <p:cNvSpPr/>
              <p:nvPr/>
            </p:nvSpPr>
            <p:spPr>
              <a:xfrm>
                <a:off x="4174537" y="3629069"/>
                <a:ext cx="597641" cy="239945"/>
              </a:xfrm>
              <a:prstGeom prst="rect">
                <a:avLst/>
              </a:prstGeom>
            </p:spPr>
            <p:style>
              <a:lnRef idx="1">
                <a:schemeClr val="accent6"/>
              </a:lnRef>
              <a:fillRef idx="2">
                <a:schemeClr val="accent6"/>
              </a:fillRef>
              <a:effectRef idx="1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/>
                  <a:t>네트워크 부</a:t>
                </a:r>
                <a:r>
                  <a:rPr lang="en-US" altLang="ko-KR" sz="800" dirty="0"/>
                  <a:t>(24bit)</a:t>
                </a:r>
                <a:endParaRPr lang="ko-KR" altLang="en-US" sz="800" dirty="0"/>
              </a:p>
            </p:txBody>
          </p:sp>
          <p:sp>
            <p:nvSpPr>
              <p:cNvPr id="24" name="직사각형 23"/>
              <p:cNvSpPr/>
              <p:nvPr/>
            </p:nvSpPr>
            <p:spPr>
              <a:xfrm>
                <a:off x="4771437" y="3616369"/>
                <a:ext cx="1195040" cy="262476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/>
                  <a:t>호스트 부 </a:t>
                </a:r>
                <a:r>
                  <a:rPr lang="en-US" altLang="ko-KR" sz="800" dirty="0"/>
                  <a:t>(8bit)</a:t>
                </a:r>
                <a:endParaRPr lang="ko-KR" altLang="en-US" sz="800" dirty="0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6102703" y="3615125"/>
                <a:ext cx="70564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/>
                  <a:t>클래스 </a:t>
                </a:r>
                <a:r>
                  <a:rPr lang="en-US" altLang="ko-KR" sz="1000" dirty="0"/>
                  <a:t>D</a:t>
                </a:r>
                <a:endParaRPr lang="ko-KR" altLang="en-US" sz="1000" dirty="0"/>
              </a:p>
            </p:txBody>
          </p:sp>
          <p:sp>
            <p:nvSpPr>
              <p:cNvPr id="26" name="직사각형 25"/>
              <p:cNvSpPr/>
              <p:nvPr/>
            </p:nvSpPr>
            <p:spPr>
              <a:xfrm>
                <a:off x="6777513" y="3598870"/>
                <a:ext cx="1791940" cy="262476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800" dirty="0"/>
                  <a:t>호스트 부 </a:t>
                </a:r>
                <a:r>
                  <a:rPr lang="en-US" altLang="ko-KR" sz="800" dirty="0"/>
                  <a:t>(32bit)</a:t>
                </a:r>
                <a:endParaRPr lang="ko-KR" altLang="en-US" sz="800" dirty="0"/>
              </a:p>
            </p:txBody>
          </p:sp>
          <p:cxnSp>
            <p:nvCxnSpPr>
              <p:cNvPr id="27" name="꺾인 연결선 26"/>
              <p:cNvCxnSpPr>
                <a:stCxn id="22" idx="1"/>
              </p:cNvCxnSpPr>
              <p:nvPr/>
            </p:nvCxnSpPr>
            <p:spPr>
              <a:xfrm rot="10800000">
                <a:off x="3203849" y="3547461"/>
                <a:ext cx="295878" cy="208275"/>
              </a:xfrm>
              <a:prstGeom prst="bentConnector3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직사각형 27"/>
              <p:cNvSpPr/>
              <p:nvPr/>
            </p:nvSpPr>
            <p:spPr>
              <a:xfrm>
                <a:off x="3499727" y="3598870"/>
                <a:ext cx="2602976" cy="329645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36508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세로 텍스트 개체 틀 4"/>
          <p:cNvSpPr>
            <a:spLocks noGrp="1"/>
          </p:cNvSpPr>
          <p:nvPr>
            <p:ph type="body" orient="vert" idx="1"/>
          </p:nvPr>
        </p:nvSpPr>
        <p:spPr>
          <a:xfrm>
            <a:off x="251520" y="692697"/>
            <a:ext cx="8892480" cy="5207920"/>
          </a:xfrm>
        </p:spPr>
        <p:txBody>
          <a:bodyPr vert="horz">
            <a:normAutofit/>
          </a:bodyPr>
          <a:lstStyle/>
          <a:p>
            <a:r>
              <a:rPr lang="en-US" altLang="ko-KR" sz="1800" dirty="0">
                <a:latin typeface="+mn-ea"/>
              </a:rPr>
              <a:t>DNS (Domain Name System, </a:t>
            </a:r>
            <a:r>
              <a:rPr lang="ko-KR" altLang="en-US" sz="1800" dirty="0" err="1">
                <a:latin typeface="+mn-ea"/>
              </a:rPr>
              <a:t>도메인명</a:t>
            </a:r>
            <a:r>
              <a:rPr lang="en-US" altLang="ko-KR" sz="1800" dirty="0">
                <a:latin typeface="+mn-ea"/>
              </a:rPr>
              <a:t>)</a:t>
            </a:r>
            <a:br>
              <a:rPr lang="en-US" altLang="ko-KR" sz="1800" dirty="0">
                <a:latin typeface="+mn-ea"/>
              </a:rPr>
            </a:br>
            <a:r>
              <a:rPr lang="en-US" altLang="ko-KR" sz="1400" dirty="0">
                <a:latin typeface="+mn-ea"/>
              </a:rPr>
              <a:t>=&gt; IP</a:t>
            </a:r>
            <a:r>
              <a:rPr lang="ko-KR" altLang="en-US" sz="1400" dirty="0">
                <a:latin typeface="+mn-ea"/>
              </a:rPr>
              <a:t>어드레스와 </a:t>
            </a:r>
            <a:r>
              <a:rPr lang="ko-KR" altLang="en-US" sz="1400" dirty="0" err="1">
                <a:latin typeface="+mn-ea"/>
              </a:rPr>
              <a:t>호스트명을</a:t>
            </a:r>
            <a:r>
              <a:rPr lang="ko-KR" altLang="en-US" sz="1400" dirty="0">
                <a:latin typeface="+mn-ea"/>
              </a:rPr>
              <a:t> 관리하기 위해 만들어짐</a:t>
            </a:r>
            <a:r>
              <a:rPr lang="en-US" altLang="ko-KR" sz="1400" dirty="0">
                <a:latin typeface="+mn-ea"/>
              </a:rPr>
              <a:t>.</a:t>
            </a: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DNS </a:t>
            </a:r>
            <a:r>
              <a:rPr lang="ko-KR" altLang="en-US" sz="1600" dirty="0">
                <a:latin typeface="+mn-ea"/>
              </a:rPr>
              <a:t>처리과정</a:t>
            </a:r>
            <a:r>
              <a:rPr lang="en-US" altLang="ko-KR" sz="1600" dirty="0">
                <a:latin typeface="+mn-ea"/>
              </a:rPr>
              <a:t/>
            </a:r>
            <a:br>
              <a:rPr lang="en-US" altLang="ko-KR" sz="1600" dirty="0">
                <a:latin typeface="+mn-ea"/>
              </a:rPr>
            </a:br>
            <a:r>
              <a:rPr lang="en-US" altLang="ko-KR" sz="1400" dirty="0">
                <a:latin typeface="+mn-ea"/>
              </a:rPr>
              <a:t>=&gt; </a:t>
            </a:r>
            <a:r>
              <a:rPr lang="ko-KR" altLang="en-US" sz="1400" dirty="0">
                <a:latin typeface="+mn-ea"/>
              </a:rPr>
              <a:t>클라이언트 브라우저에서 </a:t>
            </a:r>
            <a:r>
              <a:rPr lang="en-US" altLang="ko-KR" sz="1400" dirty="0">
                <a:latin typeface="+mn-ea"/>
              </a:rPr>
              <a:t>DNS </a:t>
            </a:r>
            <a:r>
              <a:rPr lang="ko-KR" altLang="en-US" sz="1400" dirty="0">
                <a:latin typeface="+mn-ea"/>
              </a:rPr>
              <a:t>서버로 도메인인명으로 </a:t>
            </a:r>
            <a:r>
              <a:rPr lang="en-US" altLang="ko-KR" sz="1400" dirty="0">
                <a:latin typeface="+mn-ea"/>
              </a:rPr>
              <a:t>IP</a:t>
            </a:r>
            <a:r>
              <a:rPr lang="ko-KR" altLang="en-US" sz="1400" dirty="0">
                <a:latin typeface="+mn-ea"/>
              </a:rPr>
              <a:t>어드레스 정보를 문의</a:t>
            </a:r>
            <a:r>
              <a:rPr lang="en-US" altLang="ko-KR" sz="1400" dirty="0">
                <a:latin typeface="+mn-ea"/>
              </a:rPr>
              <a:t>.</a:t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>=&gt; DNS </a:t>
            </a:r>
            <a:r>
              <a:rPr lang="ko-KR" altLang="en-US" sz="1400" dirty="0">
                <a:latin typeface="+mn-ea"/>
              </a:rPr>
              <a:t>서버에서는 클라이언트로 </a:t>
            </a:r>
            <a:r>
              <a:rPr lang="en-US" altLang="ko-KR" sz="1400" dirty="0">
                <a:latin typeface="+mn-ea"/>
              </a:rPr>
              <a:t>IP Address</a:t>
            </a:r>
            <a:r>
              <a:rPr lang="ko-KR" altLang="en-US" sz="1400" dirty="0">
                <a:latin typeface="+mn-ea"/>
              </a:rPr>
              <a:t> 정보를 회신</a:t>
            </a:r>
            <a:r>
              <a:rPr lang="en-US" altLang="ko-KR" sz="1400" dirty="0">
                <a:latin typeface="+mn-ea"/>
              </a:rPr>
              <a:t>.</a:t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>=&gt; </a:t>
            </a:r>
            <a:r>
              <a:rPr lang="ko-KR" altLang="en-US" sz="1400" dirty="0">
                <a:latin typeface="+mn-ea"/>
              </a:rPr>
              <a:t>클라이언트는 알려 준 </a:t>
            </a:r>
            <a:r>
              <a:rPr lang="en-US" altLang="ko-KR" sz="1400" dirty="0">
                <a:latin typeface="+mn-ea"/>
              </a:rPr>
              <a:t>IP Address </a:t>
            </a:r>
            <a:r>
              <a:rPr lang="ko-KR" altLang="en-US" sz="1400" dirty="0">
                <a:latin typeface="+mn-ea"/>
              </a:rPr>
              <a:t>로 서버에 접속한다</a:t>
            </a:r>
            <a:r>
              <a:rPr lang="en-US" altLang="ko-KR" sz="1400" dirty="0">
                <a:latin typeface="+mn-ea"/>
              </a:rPr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7126" y="1743447"/>
            <a:ext cx="382905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2904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251520" y="182110"/>
            <a:ext cx="8643998" cy="582594"/>
          </a:xfrm>
        </p:spPr>
        <p:txBody>
          <a:bodyPr>
            <a:normAutofit/>
          </a:bodyPr>
          <a:lstStyle/>
          <a:p>
            <a:r>
              <a:rPr lang="ko-KR" altLang="en-US" b="1" dirty="0" err="1"/>
              <a:t>라우팅</a:t>
            </a:r>
            <a:r>
              <a:rPr lang="ko-KR" altLang="en-US" dirty="0" err="1"/>
              <a:t>과</a:t>
            </a:r>
            <a:r>
              <a:rPr lang="ko-KR" altLang="en-US" dirty="0"/>
              <a:t> 인터넷 계층</a:t>
            </a:r>
            <a:endParaRPr lang="en-US" altLang="ko-KR" dirty="0"/>
          </a:p>
        </p:txBody>
      </p:sp>
      <p:sp>
        <p:nvSpPr>
          <p:cNvPr id="5" name="세로 텍스트 개체 틀 4"/>
          <p:cNvSpPr>
            <a:spLocks noGrp="1"/>
          </p:cNvSpPr>
          <p:nvPr>
            <p:ph type="body" orient="vert" idx="1"/>
          </p:nvPr>
        </p:nvSpPr>
        <p:spPr>
          <a:xfrm>
            <a:off x="131316" y="764704"/>
            <a:ext cx="8892480" cy="4998956"/>
          </a:xfrm>
        </p:spPr>
        <p:txBody>
          <a:bodyPr vert="horz">
            <a:normAutofit/>
          </a:bodyPr>
          <a:lstStyle/>
          <a:p>
            <a:pPr marL="0" indent="0">
              <a:buNone/>
            </a:pPr>
            <a:r>
              <a:rPr lang="ko-KR" altLang="en-US" sz="1200" dirty="0">
                <a:latin typeface="+mn-ea"/>
              </a:rPr>
              <a:t>인터넷 계층은 네트워크 인터페이스 계층과 협력하여 다른 컴퓨터에게 데이터를 전달하는 역할을 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marL="177800" indent="-177800"/>
            <a:r>
              <a:rPr lang="ko-KR" altLang="en-US" sz="1200" dirty="0">
                <a:latin typeface="+mn-ea"/>
              </a:rPr>
              <a:t>네트워크 인터페이스 계층 </a:t>
            </a:r>
            <a:r>
              <a:rPr lang="en-US" altLang="ko-KR" sz="1200" dirty="0">
                <a:latin typeface="+mn-ea"/>
              </a:rPr>
              <a:t>: </a:t>
            </a:r>
            <a:r>
              <a:rPr lang="ko-KR" altLang="en-US" sz="1200" dirty="0">
                <a:latin typeface="+mn-ea"/>
              </a:rPr>
              <a:t>하드웨어에 의존하는 부분을 제공</a:t>
            </a:r>
            <a:endParaRPr lang="en-US" altLang="ko-KR" sz="1200" dirty="0">
              <a:latin typeface="+mn-ea"/>
            </a:endParaRPr>
          </a:p>
          <a:p>
            <a:pPr marL="177800" indent="-177800"/>
            <a:r>
              <a:rPr lang="ko-KR" altLang="en-US" sz="1200" dirty="0">
                <a:latin typeface="+mn-ea"/>
              </a:rPr>
              <a:t>인터넷 계층 </a:t>
            </a:r>
            <a:r>
              <a:rPr lang="en-US" altLang="ko-KR" sz="1200" dirty="0">
                <a:latin typeface="+mn-ea"/>
              </a:rPr>
              <a:t>: IP</a:t>
            </a:r>
            <a:r>
              <a:rPr lang="ko-KR" altLang="en-US" sz="1200" dirty="0">
                <a:latin typeface="+mn-ea"/>
              </a:rPr>
              <a:t>어드레스 라고 하는 </a:t>
            </a:r>
            <a:r>
              <a:rPr lang="ko-KR" altLang="en-US" sz="1200" dirty="0" err="1">
                <a:latin typeface="+mn-ea"/>
              </a:rPr>
              <a:t>식별자</a:t>
            </a:r>
            <a:r>
              <a:rPr lang="ko-KR" altLang="en-US" sz="1200" dirty="0">
                <a:latin typeface="+mn-ea"/>
              </a:rPr>
              <a:t> 정보를 실마리로 데이터를 전달할 수 있는 체계를 제공</a:t>
            </a:r>
            <a:endParaRPr lang="en-US" altLang="ko-KR" sz="1200" dirty="0">
              <a:latin typeface="+mn-ea"/>
            </a:endParaRPr>
          </a:p>
          <a:p>
            <a:pPr marL="177800" indent="-177800">
              <a:buNone/>
            </a:pPr>
            <a:r>
              <a:rPr lang="ko-KR" altLang="en-US" sz="1800" b="1" dirty="0" err="1">
                <a:solidFill>
                  <a:srgbClr val="0000FF"/>
                </a:solidFill>
                <a:latin typeface="+mn-ea"/>
              </a:rPr>
              <a:t>라우터</a:t>
            </a:r>
            <a:endParaRPr lang="en-US" altLang="ko-KR" sz="1800" b="1" dirty="0">
              <a:solidFill>
                <a:srgbClr val="0000FF"/>
              </a:solidFill>
              <a:latin typeface="+mn-ea"/>
            </a:endParaRPr>
          </a:p>
          <a:p>
            <a:pPr marL="177800" indent="-177800"/>
            <a:r>
              <a:rPr lang="ko-KR" altLang="en-US" sz="1200" b="1" dirty="0">
                <a:solidFill>
                  <a:srgbClr val="0000FF"/>
                </a:solidFill>
                <a:latin typeface="+mn-ea"/>
              </a:rPr>
              <a:t>네트워크 장비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, </a:t>
            </a:r>
            <a:r>
              <a:rPr lang="ko-KR" altLang="en-US" sz="1200" b="1" dirty="0">
                <a:solidFill>
                  <a:srgbClr val="0000FF"/>
                </a:solidFill>
                <a:latin typeface="+mn-ea"/>
              </a:rPr>
              <a:t>네트워크와 네트워크를 연결하는 역할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/>
            </a:r>
            <a:br>
              <a:rPr lang="en-US" altLang="ko-KR" sz="1200" b="1" dirty="0">
                <a:solidFill>
                  <a:srgbClr val="0000FF"/>
                </a:solidFill>
                <a:latin typeface="+mn-ea"/>
              </a:rPr>
            </a:b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LAN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과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LAN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연결하거나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LAN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과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WAN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을 연결하기 위한 인터넷 네트워킹 장비로서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보내지는 송신정보에서 수신처 주소를 읽어 가장 적절한 통신통로를 지정하고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다른 통신망으로 전송하는 장치를 말한다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유지보수가 용이하고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대규모 통신망을 쉽게 구성할 수 있으며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다양한 경로를 따라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통신량을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분산시킬 수 있고 보안 유지가 가능하다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초기 환경설정이 어렵고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특정한 프로토콜에 의존하므로 다양한 프로토콜 지원이 어려우며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</a:t>
            </a:r>
            <a:b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하위 프로토콜 지원이 불가능하고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기능이 복잡하므로 가격이 비싸다는 단점이 있다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</a:t>
            </a:r>
            <a: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/>
            </a:r>
            <a:br>
              <a:rPr lang="en-US" altLang="ko-KR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</a:br>
            <a:endParaRPr lang="en-US" altLang="ko-KR" sz="1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177800" indent="-177800"/>
            <a:r>
              <a:rPr lang="ko-KR" altLang="en-US" sz="1200" dirty="0">
                <a:latin typeface="+mn-ea"/>
              </a:rPr>
              <a:t>데이터를 목적지까지 전달하기 위해 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다음 네트워크 경로를 찾고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그 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경로상에 있는 </a:t>
            </a:r>
            <a:r>
              <a:rPr lang="ko-KR" altLang="en-US" sz="1200" dirty="0" err="1">
                <a:solidFill>
                  <a:srgbClr val="FF0000"/>
                </a:solidFill>
                <a:latin typeface="+mn-ea"/>
              </a:rPr>
              <a:t>라우터에게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 데이터 전달을 위임</a:t>
            </a:r>
            <a:r>
              <a:rPr lang="ko-KR" altLang="en-US" sz="1200" dirty="0">
                <a:latin typeface="+mn-ea"/>
              </a:rPr>
              <a:t>한다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이런 과정은 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최종 목적지를 찾기까지 연쇄적으로 반복</a:t>
            </a:r>
            <a:r>
              <a:rPr lang="ko-KR" altLang="en-US" sz="1200" dirty="0">
                <a:latin typeface="+mn-ea"/>
              </a:rPr>
              <a:t>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marL="177800" indent="-177800"/>
            <a:r>
              <a:rPr lang="ko-KR" altLang="en-US" sz="1200" b="1" dirty="0" err="1">
                <a:solidFill>
                  <a:srgbClr val="0000FF"/>
                </a:solidFill>
                <a:latin typeface="+mn-ea"/>
              </a:rPr>
              <a:t>라우터가</a:t>
            </a:r>
            <a:r>
              <a:rPr lang="ko-KR" altLang="en-US" sz="1200" b="1" dirty="0">
                <a:solidFill>
                  <a:srgbClr val="0000FF"/>
                </a:solidFill>
                <a:latin typeface="+mn-ea"/>
              </a:rPr>
              <a:t> 목적지의 경로를 찾아 나가는 과정을 </a:t>
            </a:r>
            <a:r>
              <a:rPr lang="ko-KR" altLang="en-US" sz="1200" b="1" dirty="0" err="1">
                <a:solidFill>
                  <a:srgbClr val="0000FF"/>
                </a:solidFill>
                <a:latin typeface="+mn-ea"/>
              </a:rPr>
              <a:t>라우팅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(</a:t>
            </a:r>
            <a:r>
              <a:rPr lang="en-US" altLang="ko-KR" sz="1200" b="1" dirty="0" err="1">
                <a:solidFill>
                  <a:srgbClr val="0000FF"/>
                </a:solidFill>
                <a:latin typeface="+mn-ea"/>
              </a:rPr>
              <a:t>rouing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)</a:t>
            </a:r>
            <a:r>
              <a:rPr lang="ko-KR" altLang="en-US" sz="1200" b="1" dirty="0">
                <a:solidFill>
                  <a:srgbClr val="0000FF"/>
                </a:solidFill>
                <a:latin typeface="+mn-ea"/>
              </a:rPr>
              <a:t>이라고 한다</a:t>
            </a:r>
            <a:r>
              <a:rPr lang="en-US" altLang="ko-KR" sz="1200" b="1" dirty="0">
                <a:solidFill>
                  <a:srgbClr val="0000FF"/>
                </a:solidFill>
                <a:latin typeface="+mn-ea"/>
              </a:rPr>
              <a:t>.</a:t>
            </a:r>
          </a:p>
          <a:p>
            <a:pPr marL="177800" lvl="1" indent="-177800"/>
            <a:r>
              <a:rPr lang="ko-KR" altLang="en-US" sz="1200" dirty="0">
                <a:latin typeface="+mn-ea"/>
              </a:rPr>
              <a:t>가능한 한 최단 거리를 찾아 데이터를 전달한다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marL="177800" lvl="1" indent="-177800"/>
            <a:r>
              <a:rPr lang="ko-KR" altLang="en-US" sz="1200" dirty="0">
                <a:latin typeface="+mn-ea"/>
              </a:rPr>
              <a:t>통신 경로에 장애가 발생하면 차선책으로 다른 경로를 사용하여 데이터를 전달한다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marL="177800" indent="-177800"/>
            <a:r>
              <a:rPr lang="ko-KR" altLang="en-US" sz="1200" dirty="0">
                <a:latin typeface="+mn-ea"/>
              </a:rPr>
              <a:t>데이터를 전송될 경로를 찾기 위해서 네트워크 상의 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각 </a:t>
            </a:r>
            <a:r>
              <a:rPr lang="ko-KR" altLang="en-US" sz="1200" dirty="0" err="1">
                <a:solidFill>
                  <a:srgbClr val="FF0000"/>
                </a:solidFill>
                <a:latin typeface="+mn-ea"/>
              </a:rPr>
              <a:t>라우터는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 서로 누구와 연결되어 있는지 정보를 교환</a:t>
            </a:r>
            <a:r>
              <a:rPr lang="ko-KR" altLang="en-US" sz="1200" dirty="0">
                <a:latin typeface="+mn-ea"/>
              </a:rPr>
              <a:t>하는데 이때 </a:t>
            </a:r>
            <a:r>
              <a:rPr lang="ko-KR" altLang="en-US" sz="1200" b="1" dirty="0" err="1">
                <a:solidFill>
                  <a:srgbClr val="FF0000"/>
                </a:solidFill>
                <a:latin typeface="+mn-ea"/>
              </a:rPr>
              <a:t>라우팅</a:t>
            </a:r>
            <a:r>
              <a:rPr lang="ko-KR" altLang="en-US" sz="1200" b="1" dirty="0">
                <a:solidFill>
                  <a:srgbClr val="FF0000"/>
                </a:solidFill>
                <a:latin typeface="+mn-ea"/>
              </a:rPr>
              <a:t> 프로토콜</a:t>
            </a:r>
            <a:r>
              <a:rPr lang="en-US" altLang="ko-KR" sz="1200" dirty="0">
                <a:latin typeface="+mn-ea"/>
              </a:rPr>
              <a:t>(BGP, OSPF, RIP </a:t>
            </a:r>
            <a:r>
              <a:rPr lang="ko-KR" altLang="en-US" sz="1200" dirty="0">
                <a:latin typeface="+mn-ea"/>
              </a:rPr>
              <a:t>등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이 사용된다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marL="177800" indent="-177800"/>
            <a:r>
              <a:rPr lang="ko-KR" altLang="en-US" sz="1200" dirty="0">
                <a:latin typeface="+mn-ea"/>
              </a:rPr>
              <a:t>자율 시스템</a:t>
            </a:r>
            <a:r>
              <a:rPr lang="en-US" altLang="ko-KR" sz="1200" dirty="0">
                <a:latin typeface="+mn-ea"/>
              </a:rPr>
              <a:t>(AS, Autonomous System)</a:t>
            </a:r>
          </a:p>
          <a:p>
            <a:pPr marL="177800" lvl="1" indent="-177800"/>
            <a:r>
              <a:rPr lang="ko-KR" altLang="en-US" sz="1200" dirty="0">
                <a:latin typeface="+mn-ea"/>
              </a:rPr>
              <a:t>몇 개의 네트워크를 하나로 묶어 자율 시스템 단위로 관리한다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marL="177800" lvl="1" indent="-177800"/>
            <a:r>
              <a:rPr lang="en-US" altLang="ko-KR" sz="1200" dirty="0">
                <a:latin typeface="+mn-ea"/>
              </a:rPr>
              <a:t>AS</a:t>
            </a:r>
            <a:r>
              <a:rPr lang="ko-KR" altLang="en-US" sz="1200" dirty="0">
                <a:latin typeface="+mn-ea"/>
              </a:rPr>
              <a:t>와 같이 큰 덩어리의 접속 경로 단위로 이동하면 멀리 있는 컴퓨터와 더 빠른 속도로 통신할 수 있다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pPr marL="177800" indent="-177800"/>
            <a:r>
              <a:rPr lang="ko-KR" altLang="en-US" sz="1200" dirty="0">
                <a:latin typeface="+mn-ea"/>
              </a:rPr>
              <a:t>목적지로 가기 위한 경로는 </a:t>
            </a:r>
            <a:r>
              <a:rPr lang="ko-KR" altLang="en-US" sz="1200" dirty="0" err="1">
                <a:solidFill>
                  <a:srgbClr val="FF0000"/>
                </a:solidFill>
                <a:latin typeface="+mn-ea"/>
              </a:rPr>
              <a:t>라우팅</a:t>
            </a:r>
            <a:r>
              <a:rPr lang="ko-KR" altLang="en-US" sz="1200" dirty="0">
                <a:solidFill>
                  <a:srgbClr val="FF0000"/>
                </a:solidFill>
                <a:latin typeface="+mn-ea"/>
              </a:rPr>
              <a:t> 테이블</a:t>
            </a:r>
            <a:r>
              <a:rPr lang="ko-KR" altLang="en-US" sz="1200" dirty="0">
                <a:latin typeface="+mn-ea"/>
              </a:rPr>
              <a:t>을 보고 판단한다</a:t>
            </a:r>
            <a:r>
              <a:rPr lang="en-US" altLang="ko-KR" sz="1200" dirty="0">
                <a:latin typeface="+mn-ea"/>
              </a:rPr>
              <a:t>.</a:t>
            </a:r>
            <a:endParaRPr lang="ko-KR" altLang="en-US" sz="1200" dirty="0">
              <a:latin typeface="+mn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548BFF1-D5E5-4834-B689-17303FDA34ED}"/>
              </a:ext>
            </a:extLst>
          </p:cNvPr>
          <p:cNvGrpSpPr/>
          <p:nvPr/>
        </p:nvGrpSpPr>
        <p:grpSpPr>
          <a:xfrm>
            <a:off x="5364088" y="5519617"/>
            <a:ext cx="3600400" cy="1221752"/>
            <a:chOff x="5148063" y="5519616"/>
            <a:chExt cx="3816425" cy="1343055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56176" y="5519616"/>
              <a:ext cx="2257425" cy="7620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5148063" y="5744989"/>
              <a:ext cx="97773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rgbClr val="FF0000"/>
                  </a:solidFill>
                </a:rPr>
                <a:t>목적지 호스트가 속한 네트워크 정보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00912" y="6308673"/>
              <a:ext cx="146357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000" dirty="0">
                  <a:solidFill>
                    <a:srgbClr val="FF0000"/>
                  </a:solidFill>
                </a:rPr>
                <a:t>네트워크로 도달하기 위해 경유해야 하는 </a:t>
              </a:r>
              <a:r>
                <a:rPr lang="ko-KR" altLang="en-US" sz="1000" dirty="0" err="1">
                  <a:solidFill>
                    <a:srgbClr val="FF0000"/>
                  </a:solidFill>
                </a:rPr>
                <a:t>라우터</a:t>
              </a:r>
              <a:r>
                <a:rPr lang="ko-KR" altLang="en-US" sz="1000" dirty="0">
                  <a:solidFill>
                    <a:srgbClr val="FF0000"/>
                  </a:solidFill>
                </a:rPr>
                <a:t> 정보</a:t>
              </a:r>
            </a:p>
          </p:txBody>
        </p:sp>
        <p:cxnSp>
          <p:nvCxnSpPr>
            <p:cNvPr id="9" name="직선 화살표 연결선 8"/>
            <p:cNvCxnSpPr>
              <a:endCxn id="3" idx="1"/>
            </p:cNvCxnSpPr>
            <p:nvPr/>
          </p:nvCxnSpPr>
          <p:spPr>
            <a:xfrm>
              <a:off x="6012160" y="5900616"/>
              <a:ext cx="144016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/>
            <p:cNvCxnSpPr/>
            <p:nvPr/>
          </p:nvCxnSpPr>
          <p:spPr>
            <a:xfrm flipH="1" flipV="1">
              <a:off x="8316417" y="6165305"/>
              <a:ext cx="97184" cy="13368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3921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TOC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웹 어플리케이션</a:t>
            </a:r>
            <a:endParaRPr lang="en-US" altLang="ko-KR" dirty="0"/>
          </a:p>
          <a:p>
            <a:r>
              <a:rPr lang="ko-KR" altLang="en-US" dirty="0"/>
              <a:t>웹 프로그래밍</a:t>
            </a:r>
            <a:endParaRPr lang="en-US" altLang="ko-KR" dirty="0"/>
          </a:p>
          <a:p>
            <a:r>
              <a:rPr lang="en-US" altLang="ko-KR" dirty="0"/>
              <a:t>URL</a:t>
            </a:r>
          </a:p>
          <a:p>
            <a:r>
              <a:rPr lang="ko-KR" altLang="en-US" dirty="0" err="1"/>
              <a:t>서블릿</a:t>
            </a:r>
            <a:r>
              <a:rPr lang="ko-KR" altLang="en-US" dirty="0"/>
              <a:t> </a:t>
            </a:r>
            <a:r>
              <a:rPr lang="en-US" altLang="ko-KR" dirty="0"/>
              <a:t>/ JSP</a:t>
            </a:r>
          </a:p>
          <a:p>
            <a:r>
              <a:rPr lang="ko-KR" altLang="en-US" dirty="0"/>
              <a:t>웹 컨테이너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rmAutofit fontScale="90000"/>
          </a:bodyPr>
          <a:lstStyle/>
          <a:p>
            <a:r>
              <a:rPr lang="ko-KR" altLang="en-US" sz="3200" dirty="0"/>
              <a:t>컴퓨터 네트워크와 계층 모델</a:t>
            </a:r>
            <a:endParaRPr lang="en-US" altLang="ko-KR" sz="32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8270" y="3214686"/>
            <a:ext cx="5647592" cy="3286172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142844" y="928670"/>
            <a:ext cx="8786874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388" indent="-179388"/>
            <a:r>
              <a:rPr lang="en-US" b="1" dirty="0"/>
              <a:t>*** OSI 7</a:t>
            </a:r>
            <a:r>
              <a:rPr lang="ko-KR" altLang="en-US" b="1" dirty="0"/>
              <a:t>계층 </a:t>
            </a:r>
            <a:r>
              <a:rPr lang="en-US" altLang="ko-KR" dirty="0"/>
              <a:t>[ </a:t>
            </a:r>
            <a:r>
              <a:rPr lang="en-US" dirty="0"/>
              <a:t>Open System Interconnection 7 Layer ] </a:t>
            </a:r>
          </a:p>
          <a:p>
            <a:pPr marL="179388" indent="-179388"/>
            <a:r>
              <a:rPr lang="en-US" altLang="ko-KR" sz="1600" dirty="0">
                <a:latin typeface="+mn-ea"/>
              </a:rPr>
              <a:t/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모든 네트워크 통신에서 생기는 </a:t>
            </a:r>
            <a:r>
              <a:rPr lang="ko-KR" altLang="en-US" sz="1600" dirty="0" err="1">
                <a:latin typeface="+mn-ea"/>
              </a:rPr>
              <a:t>여러가지</a:t>
            </a:r>
            <a:r>
              <a:rPr lang="ko-KR" altLang="en-US" sz="1600" dirty="0">
                <a:latin typeface="+mn-ea"/>
              </a:rPr>
              <a:t> 충돌 문제를 완화하기 위하여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b="1" dirty="0">
                <a:latin typeface="+mn-ea"/>
              </a:rPr>
              <a:t>국제표준기구</a:t>
            </a:r>
            <a:r>
              <a:rPr lang="en-US" altLang="ko-KR" sz="1600" b="1" dirty="0">
                <a:latin typeface="+mn-ea"/>
              </a:rPr>
              <a:t>(ISO)</a:t>
            </a:r>
            <a:r>
              <a:rPr lang="ko-KR" altLang="en-US" sz="1600" b="1" dirty="0">
                <a:latin typeface="+mn-ea"/>
              </a:rPr>
              <a:t>에서 표준화된 네트워크 구조를 제시한 기본 모델로써 </a:t>
            </a:r>
            <a:r>
              <a:rPr lang="ko-KR" altLang="en-US" sz="1600" dirty="0">
                <a:latin typeface="+mn-ea"/>
              </a:rPr>
              <a:t>통신망을 통한 상호접속에 필요한 제반 통신절차를 정의하고 이 가운데 비슷한 기능을 제공하는 모듈을 동일계층으로 분할하여 모두 </a:t>
            </a:r>
            <a:r>
              <a:rPr lang="en-US" altLang="ko-KR" sz="1600" dirty="0">
                <a:latin typeface="+mn-ea"/>
              </a:rPr>
              <a:t>7</a:t>
            </a:r>
            <a:r>
              <a:rPr lang="ko-KR" altLang="en-US" sz="1600" dirty="0">
                <a:latin typeface="+mn-ea"/>
              </a:rPr>
              <a:t>계층으로 분할한 것</a:t>
            </a:r>
            <a:r>
              <a:rPr lang="en-US" altLang="ko-KR" sz="1600" dirty="0">
                <a:latin typeface="+mn-ea"/>
              </a:rPr>
              <a:t>.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 각각의 계층을 다른 계층과 독립적으로 구성하여</a:t>
            </a:r>
            <a:r>
              <a:rPr lang="en-US" altLang="ko-KR" sz="1600" b="1" dirty="0">
                <a:solidFill>
                  <a:srgbClr val="FF0000"/>
                </a:solidFill>
                <a:latin typeface="+mn-ea"/>
              </a:rPr>
              <a:t> 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한 모듈에 대한 변경이 전체 모듈에 미치는 영향을 최소화 하고 문제 발생시 해당 계층을 찾아 쉽게 대응 할 수 있음 </a:t>
            </a:r>
            <a:endParaRPr lang="en-US" altLang="ko-KR" sz="1600" b="1" dirty="0">
              <a:solidFill>
                <a:srgbClr val="FF0000"/>
              </a:solidFill>
              <a:latin typeface="+mn-ea"/>
            </a:endParaRPr>
          </a:p>
          <a:p>
            <a:pPr marL="179388" indent="-179388"/>
            <a:endParaRPr lang="en-US" altLang="ko-KR" sz="1600" b="1" dirty="0">
              <a:solidFill>
                <a:srgbClr val="FF0000"/>
              </a:solidFill>
              <a:latin typeface="+mn-ea"/>
            </a:endParaRPr>
          </a:p>
          <a:p>
            <a:pPr marL="179388" indent="-179388"/>
            <a:r>
              <a:rPr lang="en-US" altLang="ko-KR" sz="1600" b="1" dirty="0">
                <a:latin typeface="+mn-ea"/>
              </a:rPr>
              <a:t>*** TCP/IP 4</a:t>
            </a:r>
            <a:r>
              <a:rPr lang="ko-KR" altLang="en-US" sz="1600" b="1" dirty="0">
                <a:latin typeface="+mn-ea"/>
              </a:rPr>
              <a:t>계층 모델</a:t>
            </a:r>
            <a:endParaRPr lang="en-US" altLang="ko-KR" sz="1600" b="1" dirty="0">
              <a:latin typeface="+mn-ea"/>
            </a:endParaRPr>
          </a:p>
          <a:p>
            <a:pPr marL="179388" indent="-179388"/>
            <a:r>
              <a:rPr lang="en-US" altLang="ko-KR" sz="1600" dirty="0">
                <a:latin typeface="+mn-ea"/>
              </a:rPr>
              <a:t/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컴퓨터와 컴퓨터간의 </a:t>
            </a:r>
            <a:r>
              <a:rPr lang="en-US" altLang="ko-KR" sz="1600" dirty="0">
                <a:latin typeface="+mn-ea"/>
              </a:rPr>
              <a:t/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>LAN(</a:t>
            </a:r>
            <a:r>
              <a:rPr lang="ko-KR" altLang="en-US" sz="1600" dirty="0">
                <a:latin typeface="+mn-ea"/>
              </a:rPr>
              <a:t>근거리통신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또는 </a:t>
            </a:r>
            <a:r>
              <a:rPr lang="en-US" altLang="ko-KR" sz="1600" dirty="0">
                <a:latin typeface="+mn-ea"/>
              </a:rPr>
              <a:t/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>WAN(</a:t>
            </a:r>
            <a:r>
              <a:rPr lang="ko-KR" altLang="en-US" sz="1600" dirty="0" err="1">
                <a:latin typeface="+mn-ea"/>
              </a:rPr>
              <a:t>광대역통신</a:t>
            </a:r>
            <a:r>
              <a:rPr lang="en-US" altLang="ko-KR" sz="1600" dirty="0">
                <a:latin typeface="+mn-ea"/>
              </a:rPr>
              <a:t>) </a:t>
            </a:r>
            <a:r>
              <a:rPr lang="ko-KR" altLang="en-US" sz="1600" dirty="0">
                <a:latin typeface="+mn-ea"/>
              </a:rPr>
              <a:t>에서의</a:t>
            </a:r>
            <a:r>
              <a:rPr lang="en-US" altLang="ko-KR" sz="1600" dirty="0">
                <a:latin typeface="+mn-ea"/>
              </a:rPr>
              <a:t> 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원활한 통신을 위해</a:t>
            </a:r>
            <a:r>
              <a:rPr lang="en-US" altLang="ko-KR" sz="1600" dirty="0">
                <a:latin typeface="+mn-ea"/>
              </a:rPr>
              <a:t/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>OSI 7 </a:t>
            </a:r>
            <a:r>
              <a:rPr lang="ko-KR" altLang="en-US" sz="1600" dirty="0">
                <a:latin typeface="+mn-ea"/>
              </a:rPr>
              <a:t>계층을 단순화 시켜</a:t>
            </a:r>
            <a:r>
              <a:rPr lang="en-US" altLang="ko-KR" sz="1600" dirty="0">
                <a:latin typeface="+mn-ea"/>
              </a:rPr>
              <a:t/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정의한 통신 규약 </a:t>
            </a:r>
            <a:r>
              <a:rPr lang="en-US" altLang="ko-KR" sz="1600" dirty="0">
                <a:latin typeface="+mn-ea"/>
              </a:rPr>
              <a:t/>
            </a:r>
            <a:br>
              <a:rPr lang="en-US" altLang="ko-KR" sz="1600" dirty="0">
                <a:latin typeface="+mn-ea"/>
              </a:rPr>
            </a:b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803083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3200" dirty="0"/>
              <a:t>컴퓨터 네트워크와 계층 모델</a:t>
            </a:r>
            <a:endParaRPr lang="en-US" altLang="ko-KR" sz="3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1" y="1988840"/>
            <a:ext cx="7993697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1232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504" y="713244"/>
            <a:ext cx="8928992" cy="483508"/>
          </a:xfrm>
        </p:spPr>
        <p:txBody>
          <a:bodyPr>
            <a:noAutofit/>
          </a:bodyPr>
          <a:lstStyle/>
          <a:p>
            <a:pPr marL="174625" indent="-174625">
              <a:lnSpc>
                <a:spcPts val="1800"/>
              </a:lnSpc>
            </a:pPr>
            <a:r>
              <a:rPr lang="ko-KR" altLang="en-US" sz="1600" dirty="0">
                <a:latin typeface="+mn-ea"/>
              </a:rPr>
              <a:t>포트 번호는 컴퓨터 서버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내부의 수신지를 표현한다</a:t>
            </a:r>
            <a:r>
              <a:rPr lang="en-US" altLang="ko-KR" sz="1600" dirty="0">
                <a:latin typeface="+mn-ea"/>
              </a:rPr>
              <a:t>.</a:t>
            </a:r>
          </a:p>
          <a:p>
            <a:pPr marL="174625" indent="-174625">
              <a:lnSpc>
                <a:spcPts val="1800"/>
              </a:lnSpc>
            </a:pPr>
            <a:endParaRPr lang="en-US" altLang="ko-KR" sz="1200" b="1" dirty="0">
              <a:solidFill>
                <a:schemeClr val="accent2">
                  <a:lumMod val="50000"/>
                </a:schemeClr>
              </a:solidFill>
              <a:latin typeface="+mn-ea"/>
              <a:cs typeface="Courier New" pitchFamily="49" charset="0"/>
            </a:endParaRPr>
          </a:p>
          <a:p>
            <a:pPr marL="174625" indent="-174625">
              <a:lnSpc>
                <a:spcPts val="1800"/>
              </a:lnSpc>
            </a:pPr>
            <a:endParaRPr lang="en-US" altLang="ko-KR" sz="1600" dirty="0">
              <a:latin typeface="+mn-ea"/>
              <a:cs typeface="Courier New" pitchFamily="49" charset="0"/>
            </a:endParaRPr>
          </a:p>
          <a:p>
            <a:pPr marL="174625" indent="-174625">
              <a:lnSpc>
                <a:spcPts val="1800"/>
              </a:lnSpc>
            </a:pPr>
            <a:endParaRPr lang="en-US" altLang="ko-KR" sz="1600" dirty="0">
              <a:latin typeface="+mn-ea"/>
              <a:cs typeface="Courier New" pitchFamily="49" charset="0"/>
            </a:endParaRPr>
          </a:p>
          <a:p>
            <a:pPr marL="0" indent="0">
              <a:lnSpc>
                <a:spcPts val="1800"/>
              </a:lnSpc>
              <a:buNone/>
            </a:pPr>
            <a:endParaRPr lang="en-US" altLang="ko-KR" sz="1600" dirty="0">
              <a:latin typeface="+mn-ea"/>
              <a:cs typeface="Courier New" pitchFamily="49" charset="0"/>
            </a:endParaRPr>
          </a:p>
          <a:p>
            <a:pPr marL="0" indent="0">
              <a:lnSpc>
                <a:spcPts val="1800"/>
              </a:lnSpc>
              <a:buNone/>
            </a:pPr>
            <a:endParaRPr lang="en-US" altLang="ko-KR" sz="1600" dirty="0">
              <a:latin typeface="+mn-ea"/>
              <a:cs typeface="Courier New" pitchFamily="49" charset="0"/>
            </a:endParaRPr>
          </a:p>
          <a:p>
            <a:pPr marL="0" indent="0">
              <a:lnSpc>
                <a:spcPts val="1800"/>
              </a:lnSpc>
              <a:buNone/>
            </a:pPr>
            <a:endParaRPr lang="en-US" altLang="ko-KR" sz="1600" dirty="0">
              <a:latin typeface="+mn-ea"/>
              <a:cs typeface="Courier New" pitchFamily="49" charset="0"/>
            </a:endParaRPr>
          </a:p>
          <a:p>
            <a:pPr marL="174625" indent="-174625">
              <a:lnSpc>
                <a:spcPts val="1800"/>
              </a:lnSpc>
            </a:pPr>
            <a:endParaRPr lang="en-US" altLang="ko-KR" sz="1600" dirty="0">
              <a:latin typeface="+mn-ea"/>
              <a:cs typeface="Courier New" pitchFamily="49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496" y="110102"/>
            <a:ext cx="8643998" cy="582594"/>
          </a:xfrm>
        </p:spPr>
        <p:txBody>
          <a:bodyPr/>
          <a:lstStyle/>
          <a:p>
            <a:r>
              <a:rPr lang="en-US" altLang="ko-KR" b="1" dirty="0">
                <a:ea typeface="Meiryo" pitchFamily="34" charset="-128"/>
              </a:rPr>
              <a:t>Port </a:t>
            </a:r>
            <a:r>
              <a:rPr lang="en-US" altLang="ko-KR" dirty="0">
                <a:ea typeface="Meiryo" pitchFamily="34" charset="-128"/>
              </a:rPr>
              <a:t>Number</a:t>
            </a:r>
            <a:endParaRPr lang="ko-KR" alt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23" t="35534" r="16365" b="2842"/>
          <a:stretch/>
        </p:blipFill>
        <p:spPr bwMode="auto">
          <a:xfrm>
            <a:off x="1604753" y="1124744"/>
            <a:ext cx="5631543" cy="5588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669921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504" y="713244"/>
            <a:ext cx="8928992" cy="6048672"/>
          </a:xfrm>
        </p:spPr>
        <p:txBody>
          <a:bodyPr>
            <a:noAutofit/>
          </a:bodyPr>
          <a:lstStyle/>
          <a:p>
            <a:pPr marL="174625" indent="-174625">
              <a:lnSpc>
                <a:spcPts val="1800"/>
              </a:lnSpc>
            </a:pPr>
            <a:r>
              <a:rPr lang="ko-KR" altLang="en-US" sz="1600" dirty="0">
                <a:latin typeface="+mn-ea"/>
              </a:rPr>
              <a:t>호스트 내에서 실행되고 있는 프로세스</a:t>
            </a:r>
            <a:r>
              <a:rPr lang="en-US" altLang="ko-KR" sz="1600" dirty="0">
                <a:latin typeface="+mn-ea"/>
              </a:rPr>
              <a:t>(Process)</a:t>
            </a:r>
            <a:r>
              <a:rPr lang="ko-KR" altLang="en-US" sz="1600" dirty="0">
                <a:latin typeface="+mn-ea"/>
              </a:rPr>
              <a:t>를 구별하기 위한 </a:t>
            </a:r>
            <a:r>
              <a:rPr lang="en-US" altLang="ko-KR" sz="1600" dirty="0">
                <a:latin typeface="+mn-ea"/>
              </a:rPr>
              <a:t>16 </a:t>
            </a:r>
            <a:r>
              <a:rPr lang="ko-KR" altLang="en-US" sz="1600" dirty="0">
                <a:latin typeface="+mn-ea"/>
              </a:rPr>
              <a:t>비트의 논리적 할당 번호</a:t>
            </a:r>
            <a:r>
              <a:rPr lang="en-US" altLang="ko-KR" sz="1600" dirty="0">
                <a:latin typeface="+mn-ea"/>
              </a:rPr>
              <a:t/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소켓에 할당된다</a:t>
            </a:r>
            <a:r>
              <a:rPr lang="en-US" altLang="ko-KR" sz="1600" dirty="0">
                <a:latin typeface="+mn-ea"/>
              </a:rPr>
              <a:t>).</a:t>
            </a:r>
          </a:p>
          <a:p>
            <a:pPr marL="174625" indent="-174625">
              <a:lnSpc>
                <a:spcPts val="1800"/>
              </a:lnSpc>
            </a:pPr>
            <a:r>
              <a:rPr lang="ko-KR" altLang="en-US" sz="1600" dirty="0">
                <a:latin typeface="+mn-ea"/>
              </a:rPr>
              <a:t>포트 번호의 범위</a:t>
            </a:r>
            <a:r>
              <a:rPr lang="en-US" altLang="ko-KR" sz="1600" dirty="0">
                <a:latin typeface="+mn-ea"/>
              </a:rPr>
              <a:t/>
            </a:r>
            <a:br>
              <a:rPr lang="en-US" altLang="ko-KR" sz="1600" dirty="0">
                <a:latin typeface="+mn-ea"/>
              </a:rPr>
            </a:br>
            <a:r>
              <a:rPr lang="en-US" altLang="ko-KR" sz="1200" dirty="0">
                <a:latin typeface="+mn-ea"/>
              </a:rPr>
              <a:t>=&gt; </a:t>
            </a:r>
            <a:r>
              <a:rPr lang="en-US" altLang="ko-KR" sz="1200" dirty="0">
                <a:latin typeface="+mn-ea"/>
                <a:sym typeface="Wingdings 2" pitchFamily="18" charset="2"/>
              </a:rPr>
              <a:t>16</a:t>
            </a:r>
            <a:r>
              <a:rPr lang="ko-KR" altLang="en-US" sz="1200" dirty="0">
                <a:latin typeface="+mn-ea"/>
                <a:sym typeface="Wingdings 2" pitchFamily="18" charset="2"/>
              </a:rPr>
              <a:t>비트 이므로 </a:t>
            </a:r>
            <a:r>
              <a:rPr lang="en-US" altLang="ko-KR" sz="1200" dirty="0">
                <a:latin typeface="+mn-ea"/>
                <a:sym typeface="Wingdings 2" pitchFamily="18" charset="2"/>
              </a:rPr>
              <a:t>0 </a:t>
            </a:r>
            <a:r>
              <a:rPr lang="en-US" altLang="ko-KR" sz="1200" dirty="0">
                <a:latin typeface="+mn-ea"/>
                <a:cs typeface="Courier New" pitchFamily="49" charset="0"/>
              </a:rPr>
              <a:t>~ 65536</a:t>
            </a:r>
            <a:br>
              <a:rPr lang="en-US" altLang="ko-KR" sz="1200" dirty="0">
                <a:latin typeface="+mn-ea"/>
                <a:cs typeface="Courier New" pitchFamily="49" charset="0"/>
              </a:rPr>
            </a:br>
            <a:r>
              <a:rPr lang="en-US" altLang="ko-KR" sz="1200" dirty="0">
                <a:latin typeface="+mn-ea"/>
                <a:cs typeface="Courier New" pitchFamily="49" charset="0"/>
              </a:rPr>
              <a:t>=&gt; </a:t>
            </a:r>
            <a:r>
              <a:rPr lang="en-US" altLang="ko-KR" sz="1200" b="1" dirty="0">
                <a:solidFill>
                  <a:schemeClr val="accent2">
                    <a:lumMod val="50000"/>
                  </a:schemeClr>
                </a:solidFill>
                <a:latin typeface="+mn-ea"/>
                <a:cs typeface="Courier New" pitchFamily="49" charset="0"/>
              </a:rPr>
              <a:t>Well-known ports </a:t>
            </a:r>
            <a:r>
              <a:rPr lang="en-US" altLang="ko-KR" sz="1200" dirty="0">
                <a:latin typeface="+mn-ea"/>
                <a:cs typeface="Courier New" pitchFamily="49" charset="0"/>
              </a:rPr>
              <a:t>( </a:t>
            </a:r>
            <a:r>
              <a:rPr lang="ko-KR" altLang="en-US" sz="1200" dirty="0">
                <a:latin typeface="+mn-ea"/>
                <a:cs typeface="Courier New" pitchFamily="49" charset="0"/>
              </a:rPr>
              <a:t>애플리케이션 계층에서 가장 많이 사용</a:t>
            </a:r>
            <a:r>
              <a:rPr lang="en-US" altLang="ko-KR" sz="1200" dirty="0">
                <a:latin typeface="+mn-ea"/>
                <a:cs typeface="Courier New" pitchFamily="49" charset="0"/>
              </a:rPr>
              <a:t> ) , </a:t>
            </a:r>
            <a:r>
              <a:rPr lang="en-US" altLang="ko-KR" sz="1200" b="1" dirty="0">
                <a:solidFill>
                  <a:schemeClr val="accent2">
                    <a:lumMod val="50000"/>
                  </a:schemeClr>
                </a:solidFill>
                <a:latin typeface="+mn-ea"/>
                <a:cs typeface="Courier New" pitchFamily="49" charset="0"/>
              </a:rPr>
              <a:t>Registered ports </a:t>
            </a:r>
            <a:r>
              <a:rPr lang="en-US" altLang="ko-KR" sz="1200" dirty="0">
                <a:solidFill>
                  <a:schemeClr val="accent2">
                    <a:lumMod val="50000"/>
                  </a:schemeClr>
                </a:solidFill>
                <a:latin typeface="+mn-ea"/>
                <a:cs typeface="Courier New" pitchFamily="49" charset="0"/>
              </a:rPr>
              <a:t>, </a:t>
            </a:r>
            <a:r>
              <a:rPr lang="en-US" altLang="ko-KR" sz="1200" b="1" dirty="0">
                <a:solidFill>
                  <a:schemeClr val="accent2">
                    <a:lumMod val="50000"/>
                  </a:schemeClr>
                </a:solidFill>
                <a:latin typeface="+mn-ea"/>
                <a:cs typeface="Courier New" pitchFamily="49" charset="0"/>
              </a:rPr>
              <a:t>Dynamic ports</a:t>
            </a:r>
          </a:p>
          <a:p>
            <a:pPr marL="174625" indent="-174625">
              <a:lnSpc>
                <a:spcPts val="1800"/>
              </a:lnSpc>
            </a:pPr>
            <a:endParaRPr lang="en-US" altLang="ko-KR" sz="1200" b="1" dirty="0">
              <a:solidFill>
                <a:schemeClr val="accent2">
                  <a:lumMod val="50000"/>
                </a:schemeClr>
              </a:solidFill>
              <a:latin typeface="+mn-ea"/>
              <a:cs typeface="Courier New" pitchFamily="49" charset="0"/>
            </a:endParaRPr>
          </a:p>
          <a:p>
            <a:pPr marL="174625" indent="-174625">
              <a:lnSpc>
                <a:spcPts val="1800"/>
              </a:lnSpc>
            </a:pPr>
            <a:endParaRPr lang="en-US" altLang="ko-KR" sz="1200" b="1" dirty="0">
              <a:solidFill>
                <a:schemeClr val="accent2">
                  <a:lumMod val="50000"/>
                </a:schemeClr>
              </a:solidFill>
              <a:latin typeface="+mn-ea"/>
              <a:cs typeface="Courier New" pitchFamily="49" charset="0"/>
            </a:endParaRPr>
          </a:p>
          <a:p>
            <a:pPr marL="174625" indent="-174625">
              <a:lnSpc>
                <a:spcPts val="1800"/>
              </a:lnSpc>
            </a:pPr>
            <a:endParaRPr lang="en-US" altLang="ko-KR" sz="1200" b="1" dirty="0">
              <a:solidFill>
                <a:schemeClr val="accent2">
                  <a:lumMod val="50000"/>
                </a:schemeClr>
              </a:solidFill>
              <a:latin typeface="+mn-ea"/>
              <a:cs typeface="Courier New" pitchFamily="49" charset="0"/>
            </a:endParaRPr>
          </a:p>
          <a:p>
            <a:pPr marL="174625" indent="-174625">
              <a:lnSpc>
                <a:spcPts val="1800"/>
              </a:lnSpc>
            </a:pPr>
            <a:endParaRPr lang="en-US" altLang="ko-KR" sz="1200" b="1" dirty="0">
              <a:solidFill>
                <a:schemeClr val="accent2">
                  <a:lumMod val="50000"/>
                </a:schemeClr>
              </a:solidFill>
              <a:latin typeface="+mn-ea"/>
              <a:cs typeface="Courier New" pitchFamily="49" charset="0"/>
            </a:endParaRPr>
          </a:p>
          <a:p>
            <a:pPr marL="174625" indent="-174625">
              <a:lnSpc>
                <a:spcPts val="1800"/>
              </a:lnSpc>
            </a:pPr>
            <a:endParaRPr lang="en-US" altLang="ko-KR" sz="1200" b="1" dirty="0">
              <a:solidFill>
                <a:schemeClr val="accent2">
                  <a:lumMod val="50000"/>
                </a:schemeClr>
              </a:solidFill>
              <a:latin typeface="+mn-ea"/>
              <a:cs typeface="Courier New" pitchFamily="49" charset="0"/>
            </a:endParaRPr>
          </a:p>
          <a:p>
            <a:pPr marL="174625" indent="-174625">
              <a:lnSpc>
                <a:spcPts val="1800"/>
              </a:lnSpc>
            </a:pPr>
            <a:endParaRPr lang="en-US" altLang="ko-KR" sz="1200" b="1" dirty="0">
              <a:solidFill>
                <a:schemeClr val="accent2">
                  <a:lumMod val="50000"/>
                </a:schemeClr>
              </a:solidFill>
              <a:latin typeface="+mn-ea"/>
              <a:cs typeface="Courier New" pitchFamily="49" charset="0"/>
            </a:endParaRPr>
          </a:p>
          <a:p>
            <a:pPr marL="174625" indent="-174625">
              <a:lnSpc>
                <a:spcPts val="1800"/>
              </a:lnSpc>
            </a:pPr>
            <a:endParaRPr lang="en-US" altLang="ko-KR" sz="1200" b="1" dirty="0">
              <a:solidFill>
                <a:schemeClr val="accent2">
                  <a:lumMod val="50000"/>
                </a:schemeClr>
              </a:solidFill>
              <a:latin typeface="+mn-ea"/>
              <a:cs typeface="Courier New" pitchFamily="49" charset="0"/>
            </a:endParaRPr>
          </a:p>
          <a:p>
            <a:pPr marL="174625" indent="-174625">
              <a:lnSpc>
                <a:spcPts val="1800"/>
              </a:lnSpc>
            </a:pPr>
            <a:r>
              <a:rPr lang="ko-KR" altLang="en-US" sz="1600" dirty="0">
                <a:latin typeface="+mn-ea"/>
                <a:cs typeface="Courier New" pitchFamily="49" charset="0"/>
              </a:rPr>
              <a:t>주요 </a:t>
            </a:r>
            <a:r>
              <a:rPr lang="en-US" altLang="ko-KR" sz="1600" dirty="0">
                <a:latin typeface="+mn-ea"/>
                <a:cs typeface="Courier New" pitchFamily="49" charset="0"/>
              </a:rPr>
              <a:t>Well-known ports</a:t>
            </a:r>
            <a:r>
              <a:rPr lang="ko-KR" altLang="en-US" sz="1600" dirty="0">
                <a:latin typeface="+mn-ea"/>
                <a:cs typeface="Courier New" pitchFamily="49" charset="0"/>
              </a:rPr>
              <a:t> </a:t>
            </a:r>
            <a:endParaRPr lang="en-US" altLang="ko-KR" sz="1600" dirty="0">
              <a:latin typeface="+mn-ea"/>
              <a:cs typeface="Courier New" pitchFamily="49" charset="0"/>
            </a:endParaRPr>
          </a:p>
          <a:p>
            <a:pPr marL="174625" indent="-174625">
              <a:lnSpc>
                <a:spcPts val="1800"/>
              </a:lnSpc>
            </a:pPr>
            <a:endParaRPr lang="en-US" altLang="ko-KR" sz="1600" dirty="0">
              <a:latin typeface="+mn-ea"/>
              <a:cs typeface="Courier New" pitchFamily="49" charset="0"/>
            </a:endParaRPr>
          </a:p>
          <a:p>
            <a:pPr marL="174625" indent="-174625">
              <a:lnSpc>
                <a:spcPts val="1800"/>
              </a:lnSpc>
            </a:pPr>
            <a:endParaRPr lang="en-US" altLang="ko-KR" sz="1600" dirty="0">
              <a:latin typeface="+mn-ea"/>
              <a:cs typeface="Courier New" pitchFamily="49" charset="0"/>
            </a:endParaRPr>
          </a:p>
          <a:p>
            <a:pPr marL="174625" indent="-174625">
              <a:lnSpc>
                <a:spcPts val="1800"/>
              </a:lnSpc>
            </a:pPr>
            <a:endParaRPr lang="en-US" altLang="ko-KR" sz="1600" dirty="0">
              <a:latin typeface="+mn-ea"/>
              <a:cs typeface="Courier New" pitchFamily="49" charset="0"/>
            </a:endParaRPr>
          </a:p>
          <a:p>
            <a:pPr marL="0" indent="0">
              <a:lnSpc>
                <a:spcPts val="1800"/>
              </a:lnSpc>
              <a:buNone/>
            </a:pPr>
            <a:endParaRPr lang="en-US" altLang="ko-KR" sz="1600" dirty="0">
              <a:latin typeface="+mn-ea"/>
              <a:cs typeface="Courier New" pitchFamily="49" charset="0"/>
            </a:endParaRPr>
          </a:p>
          <a:p>
            <a:pPr marL="0" indent="0">
              <a:lnSpc>
                <a:spcPts val="1800"/>
              </a:lnSpc>
              <a:buNone/>
            </a:pPr>
            <a:endParaRPr lang="en-US" altLang="ko-KR" sz="1600" dirty="0">
              <a:latin typeface="+mn-ea"/>
              <a:cs typeface="Courier New" pitchFamily="49" charset="0"/>
            </a:endParaRPr>
          </a:p>
          <a:p>
            <a:pPr marL="0" indent="0">
              <a:lnSpc>
                <a:spcPts val="1800"/>
              </a:lnSpc>
              <a:buNone/>
            </a:pPr>
            <a:endParaRPr lang="en-US" altLang="ko-KR" sz="1600" dirty="0">
              <a:latin typeface="+mn-ea"/>
              <a:cs typeface="Courier New" pitchFamily="49" charset="0"/>
            </a:endParaRPr>
          </a:p>
          <a:p>
            <a:pPr marL="174625" indent="-174625">
              <a:lnSpc>
                <a:spcPts val="1800"/>
              </a:lnSpc>
            </a:pPr>
            <a:endParaRPr lang="en-US" altLang="ko-KR" sz="1600" dirty="0">
              <a:latin typeface="+mn-ea"/>
              <a:cs typeface="Courier New" pitchFamily="49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2097560"/>
            <a:ext cx="6336704" cy="161947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496" y="110102"/>
            <a:ext cx="8643998" cy="582594"/>
          </a:xfrm>
        </p:spPr>
        <p:txBody>
          <a:bodyPr/>
          <a:lstStyle/>
          <a:p>
            <a:r>
              <a:rPr lang="en-US" altLang="ko-KR" b="1" dirty="0">
                <a:ea typeface="Meiryo" pitchFamily="34" charset="-128"/>
              </a:rPr>
              <a:t>Port </a:t>
            </a:r>
            <a:r>
              <a:rPr lang="en-US" altLang="ko-KR" dirty="0">
                <a:ea typeface="Meiryo" pitchFamily="34" charset="-128"/>
              </a:rPr>
              <a:t>Number</a:t>
            </a:r>
            <a:endParaRPr lang="ko-KR" alt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24" t="28887" r="5896" b="22728"/>
          <a:stretch/>
        </p:blipFill>
        <p:spPr bwMode="auto">
          <a:xfrm>
            <a:off x="2555776" y="4158469"/>
            <a:ext cx="5595573" cy="2510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211356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496" y="110102"/>
            <a:ext cx="8643998" cy="582594"/>
          </a:xfrm>
        </p:spPr>
        <p:txBody>
          <a:bodyPr/>
          <a:lstStyle/>
          <a:p>
            <a:r>
              <a:rPr lang="en-US" altLang="ko-KR" b="1" dirty="0">
                <a:ea typeface="Meiryo" pitchFamily="34" charset="-128"/>
              </a:rPr>
              <a:t>Port </a:t>
            </a:r>
            <a:r>
              <a:rPr lang="en-US" altLang="ko-KR" dirty="0">
                <a:ea typeface="Meiryo" pitchFamily="34" charset="-128"/>
              </a:rPr>
              <a:t>Number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07504" y="836712"/>
            <a:ext cx="8928992" cy="1275596"/>
          </a:xfrm>
        </p:spPr>
        <p:txBody>
          <a:bodyPr>
            <a:noAutofit/>
          </a:bodyPr>
          <a:lstStyle/>
          <a:p>
            <a:pPr marL="174625" indent="-174625">
              <a:lnSpc>
                <a:spcPts val="2000"/>
              </a:lnSpc>
            </a:pPr>
            <a:r>
              <a:rPr lang="ko-KR" altLang="en-US" sz="1600" b="1" dirty="0">
                <a:solidFill>
                  <a:srgbClr val="0000FF"/>
                </a:solidFill>
                <a:latin typeface="+mn-ea"/>
              </a:rPr>
              <a:t>클라이언트</a:t>
            </a:r>
            <a:r>
              <a:rPr lang="ko-KR" altLang="en-US" sz="1600" dirty="0">
                <a:latin typeface="+mn-ea"/>
              </a:rPr>
              <a:t>의 포트 번호</a:t>
            </a:r>
            <a:r>
              <a:rPr lang="en-US" altLang="ko-KR" sz="1600" dirty="0">
                <a:latin typeface="+mn-ea"/>
              </a:rPr>
              <a:t/>
            </a:r>
            <a:br>
              <a:rPr lang="en-US" altLang="ko-KR" sz="1600" dirty="0">
                <a:latin typeface="+mn-ea"/>
              </a:rPr>
            </a:br>
            <a:r>
              <a:rPr lang="en-US" altLang="ko-KR" sz="1200" b="1" dirty="0">
                <a:latin typeface="+mn-ea"/>
              </a:rPr>
              <a:t>=&gt; </a:t>
            </a:r>
            <a:r>
              <a:rPr lang="ko-KR" altLang="en-US" sz="1200" b="1" dirty="0">
                <a:latin typeface="+mn-ea"/>
              </a:rPr>
              <a:t>그때그때 다르다</a:t>
            </a:r>
            <a:r>
              <a:rPr lang="en-US" altLang="ko-KR" sz="1200" dirty="0">
                <a:latin typeface="+mn-ea"/>
              </a:rPr>
              <a:t>. </a:t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>( </a:t>
            </a:r>
            <a:r>
              <a:rPr lang="ko-KR" altLang="en-US" sz="1200" dirty="0">
                <a:latin typeface="+mn-ea"/>
              </a:rPr>
              <a:t>클라이언트가 사용하는 포트 번호는 </a:t>
            </a:r>
            <a:r>
              <a:rPr lang="ko-KR" altLang="en-US" sz="1200" b="1" dirty="0" err="1">
                <a:solidFill>
                  <a:srgbClr val="0000FF"/>
                </a:solidFill>
                <a:latin typeface="+mn-ea"/>
              </a:rPr>
              <a:t>다이나믹</a:t>
            </a:r>
            <a:r>
              <a:rPr lang="ko-KR" altLang="en-US" sz="1200" b="1" dirty="0">
                <a:solidFill>
                  <a:srgbClr val="0000FF"/>
                </a:solidFill>
                <a:latin typeface="+mn-ea"/>
              </a:rPr>
              <a:t> 포트 번호 대역에서 자동으로 할당</a:t>
            </a:r>
            <a:r>
              <a:rPr lang="ko-KR" altLang="en-US" sz="1200" dirty="0">
                <a:latin typeface="+mn-ea"/>
              </a:rPr>
              <a:t>됨으로</a:t>
            </a:r>
            <a:r>
              <a:rPr lang="en-US" altLang="ko-KR" sz="1200" dirty="0">
                <a:latin typeface="+mn-ea"/>
              </a:rPr>
              <a:t/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어떤 번호가 사용될지 미리 알 수 없음</a:t>
            </a:r>
            <a:r>
              <a:rPr lang="en-US" altLang="ko-KR" sz="1200" dirty="0">
                <a:latin typeface="+mn-ea"/>
              </a:rPr>
              <a:t>. )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39" t="35946" r="19524" b="24974"/>
          <a:stretch/>
        </p:blipFill>
        <p:spPr bwMode="auto">
          <a:xfrm>
            <a:off x="659507" y="2641087"/>
            <a:ext cx="6936829" cy="2948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3770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496" y="110102"/>
            <a:ext cx="8643998" cy="582594"/>
          </a:xfrm>
        </p:spPr>
        <p:txBody>
          <a:bodyPr/>
          <a:lstStyle/>
          <a:p>
            <a:r>
              <a:rPr lang="en-US" altLang="ko-KR" b="1" dirty="0">
                <a:ea typeface="Meiryo" pitchFamily="34" charset="-128"/>
              </a:rPr>
              <a:t>Port </a:t>
            </a:r>
            <a:r>
              <a:rPr lang="en-US" altLang="ko-KR" dirty="0">
                <a:ea typeface="Meiryo" pitchFamily="34" charset="-128"/>
              </a:rPr>
              <a:t>Number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419" y="929268"/>
            <a:ext cx="8928992" cy="5740092"/>
          </a:xfrm>
        </p:spPr>
        <p:txBody>
          <a:bodyPr>
            <a:noAutofit/>
          </a:bodyPr>
          <a:lstStyle/>
          <a:p>
            <a:pPr marL="174625" indent="-174625">
              <a:lnSpc>
                <a:spcPts val="2000"/>
              </a:lnSpc>
            </a:pPr>
            <a:r>
              <a:rPr lang="ko-KR" altLang="en-US" sz="1600" b="1" dirty="0">
                <a:latin typeface="+mn-ea"/>
              </a:rPr>
              <a:t>클라이언트와 서버의 접속 과정</a:t>
            </a:r>
            <a: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/>
            </a:r>
            <a:br>
              <a:rPr lang="en-US" altLang="ko-K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</a:br>
            <a:r>
              <a:rPr lang="en-US" altLang="ko-KR" sz="1600" dirty="0">
                <a:latin typeface="+mn-ea"/>
              </a:rPr>
              <a:t/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/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/>
            </a:r>
            <a:br>
              <a:rPr lang="en-US" altLang="ko-KR" sz="1600" dirty="0">
                <a:latin typeface="+mn-ea"/>
              </a:rPr>
            </a:br>
            <a:r>
              <a:rPr lang="en-US" altLang="ko-KR" sz="1200" dirty="0">
                <a:latin typeface="+mn-ea"/>
              </a:rPr>
              <a:t>=&gt; </a:t>
            </a:r>
            <a:r>
              <a:rPr lang="ko-KR" altLang="en-US" sz="1200" dirty="0">
                <a:latin typeface="+mn-ea"/>
              </a:rPr>
              <a:t>웹 브라우저가 사용할 포트를 할당 받는다</a:t>
            </a:r>
            <a:r>
              <a:rPr lang="en-US" altLang="ko-KR" sz="1200" dirty="0">
                <a:latin typeface="+mn-ea"/>
              </a:rPr>
              <a:t>.</a:t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/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/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/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/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>=&gt; </a:t>
            </a:r>
            <a:r>
              <a:rPr lang="ko-KR" altLang="en-US" sz="1200" dirty="0">
                <a:latin typeface="+mn-ea"/>
              </a:rPr>
              <a:t>연결할 웹 서버의 해당 포트 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주로 </a:t>
            </a:r>
            <a:r>
              <a:rPr lang="en-US" altLang="ko-KR" sz="1200" dirty="0">
                <a:latin typeface="+mn-ea"/>
              </a:rPr>
              <a:t>80</a:t>
            </a:r>
            <a:r>
              <a:rPr lang="ko-KR" altLang="en-US" sz="1200" dirty="0">
                <a:latin typeface="+mn-ea"/>
              </a:rPr>
              <a:t>번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에</a:t>
            </a:r>
            <a:r>
              <a:rPr lang="en-US" altLang="ko-KR" sz="1200" dirty="0">
                <a:latin typeface="+mn-ea"/>
              </a:rPr>
              <a:t/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>    </a:t>
            </a:r>
            <a:r>
              <a:rPr lang="ko-KR" altLang="en-US" sz="1200" dirty="0">
                <a:latin typeface="+mn-ea"/>
              </a:rPr>
              <a:t> 접속 요청을 한다</a:t>
            </a:r>
            <a:r>
              <a:rPr lang="en-US" altLang="ko-KR" sz="1200" dirty="0">
                <a:latin typeface="+mn-ea"/>
              </a:rPr>
              <a:t>.</a:t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/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/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/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/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/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>=&gt; </a:t>
            </a:r>
            <a:r>
              <a:rPr lang="ko-KR" altLang="en-US" sz="1200" dirty="0">
                <a:latin typeface="+mn-ea"/>
              </a:rPr>
              <a:t>웹 서버가 접속을 허용하면 통신 가능한 상태가 된다</a:t>
            </a:r>
            <a:r>
              <a:rPr lang="en-US" altLang="ko-KR" sz="1200" dirty="0">
                <a:latin typeface="+mn-ea"/>
              </a:rPr>
              <a:t>.</a:t>
            </a:r>
            <a:br>
              <a:rPr lang="en-US" altLang="ko-KR" sz="1200" dirty="0">
                <a:latin typeface="+mn-ea"/>
              </a:rPr>
            </a:br>
            <a:r>
              <a:rPr lang="en-US" altLang="ko-KR" sz="1200" dirty="0">
                <a:latin typeface="+mn-ea"/>
              </a:rPr>
              <a:t>=&gt; </a:t>
            </a:r>
            <a:r>
              <a:rPr lang="ko-KR" altLang="en-US" sz="1200" dirty="0">
                <a:latin typeface="+mn-ea"/>
              </a:rPr>
              <a:t>통신이 종료되면 웹 브라우저는 포트를 반납한다</a:t>
            </a:r>
            <a:r>
              <a:rPr lang="en-US" altLang="ko-KR" sz="1200" dirty="0">
                <a:latin typeface="+mn-ea"/>
              </a:rPr>
              <a:t>.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28" t="12528" r="17834" b="3736"/>
          <a:stretch/>
        </p:blipFill>
        <p:spPr bwMode="auto">
          <a:xfrm>
            <a:off x="4454881" y="476267"/>
            <a:ext cx="4437599" cy="56170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873298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496" y="110102"/>
            <a:ext cx="8643998" cy="582594"/>
          </a:xfrm>
        </p:spPr>
        <p:txBody>
          <a:bodyPr/>
          <a:lstStyle/>
          <a:p>
            <a:r>
              <a:rPr lang="en-US" altLang="ko-KR" b="1" dirty="0">
                <a:ea typeface="Meiryo" pitchFamily="34" charset="-128"/>
              </a:rPr>
              <a:t>Port </a:t>
            </a:r>
            <a:r>
              <a:rPr lang="en-US" altLang="ko-KR" dirty="0">
                <a:ea typeface="Meiryo" pitchFamily="34" charset="-128"/>
              </a:rPr>
              <a:t>Number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2419" y="1001276"/>
            <a:ext cx="3799501" cy="2931780"/>
          </a:xfrm>
        </p:spPr>
        <p:txBody>
          <a:bodyPr>
            <a:noAutofit/>
          </a:bodyPr>
          <a:lstStyle/>
          <a:p>
            <a:pPr marL="174625" indent="-174625">
              <a:lnSpc>
                <a:spcPts val="2000"/>
              </a:lnSpc>
            </a:pP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서버</a:t>
            </a:r>
            <a:r>
              <a:rPr lang="ko-KR" altLang="en-US" sz="1600" dirty="0">
                <a:latin typeface="+mn-ea"/>
              </a:rPr>
              <a:t>는 </a:t>
            </a:r>
            <a:r>
              <a:rPr lang="en-US" altLang="ko-KR" sz="1600" b="1" dirty="0">
                <a:solidFill>
                  <a:srgbClr val="C00000"/>
                </a:solidFill>
                <a:latin typeface="+mn-ea"/>
              </a:rPr>
              <a:t>IP Address </a:t>
            </a:r>
            <a:r>
              <a:rPr lang="ko-KR" altLang="en-US" sz="1600" b="1" dirty="0">
                <a:solidFill>
                  <a:srgbClr val="C00000"/>
                </a:solidFill>
                <a:latin typeface="+mn-ea"/>
              </a:rPr>
              <a:t>와</a:t>
            </a:r>
            <a:r>
              <a:rPr lang="en-US" altLang="ko-KR" sz="1600" b="1" dirty="0">
                <a:solidFill>
                  <a:srgbClr val="C00000"/>
                </a:solidFill>
                <a:latin typeface="+mn-ea"/>
              </a:rPr>
              <a:t> </a:t>
            </a:r>
            <a:r>
              <a:rPr lang="ko-KR" altLang="en-US" sz="1600" b="1" dirty="0">
                <a:solidFill>
                  <a:srgbClr val="C00000"/>
                </a:solidFill>
                <a:latin typeface="+mn-ea"/>
              </a:rPr>
              <a:t>포트 번호 </a:t>
            </a:r>
            <a:r>
              <a:rPr lang="ko-KR" altLang="en-US" sz="1600" dirty="0">
                <a:latin typeface="+mn-ea"/>
              </a:rPr>
              <a:t>의 조합으로 </a:t>
            </a:r>
            <a:r>
              <a:rPr lang="ko-KR" altLang="en-US" sz="1600" b="1" dirty="0">
                <a:solidFill>
                  <a:srgbClr val="C00000"/>
                </a:solidFill>
                <a:latin typeface="+mn-ea"/>
              </a:rPr>
              <a:t>클라이언트들을 식별</a:t>
            </a:r>
            <a:r>
              <a:rPr lang="ko-KR" altLang="en-US" sz="1600" dirty="0">
                <a:latin typeface="+mn-ea"/>
              </a:rPr>
              <a:t>한다</a:t>
            </a:r>
            <a:r>
              <a:rPr lang="en-US" altLang="ko-KR" sz="1600" dirty="0">
                <a:latin typeface="+mn-ea"/>
              </a:rPr>
              <a:t>.</a:t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/>
            </a:r>
            <a:br>
              <a:rPr lang="en-US" altLang="ko-KR" sz="1600" dirty="0">
                <a:latin typeface="+mn-ea"/>
              </a:rPr>
            </a:br>
            <a:r>
              <a:rPr lang="en-US" altLang="ko-KR" sz="1200" dirty="0">
                <a:latin typeface="+mn-ea"/>
              </a:rPr>
              <a:t>=&gt; </a:t>
            </a:r>
            <a:r>
              <a:rPr lang="ko-KR" altLang="en-US" sz="1200" dirty="0" err="1">
                <a:latin typeface="+mn-ea"/>
              </a:rPr>
              <a:t>서버측의</a:t>
            </a:r>
            <a:r>
              <a:rPr lang="ko-KR" altLang="en-US" sz="1200" dirty="0">
                <a:latin typeface="+mn-ea"/>
              </a:rPr>
              <a:t> 포트는 고정 되어 있기 때문에</a:t>
            </a:r>
            <a:r>
              <a:rPr lang="en-US" altLang="ko-KR" sz="1200" dirty="0">
                <a:latin typeface="+mn-ea"/>
              </a:rPr>
              <a:t>, </a:t>
            </a:r>
            <a:br>
              <a:rPr lang="en-US" altLang="ko-KR" sz="1200" dirty="0">
                <a:latin typeface="+mn-ea"/>
              </a:rPr>
            </a:br>
            <a:r>
              <a:rPr lang="ko-KR" altLang="en-US" sz="1200" dirty="0">
                <a:latin typeface="+mn-ea"/>
              </a:rPr>
              <a:t>여러 클라이언트의 요청이 같은 포트로 몰리지만</a:t>
            </a:r>
            <a:r>
              <a:rPr lang="en-US" altLang="ko-KR" sz="1200" dirty="0">
                <a:latin typeface="+mn-ea"/>
              </a:rPr>
              <a:t>,</a:t>
            </a:r>
            <a:br>
              <a:rPr lang="en-US" altLang="ko-KR" sz="1200" dirty="0">
                <a:latin typeface="+mn-ea"/>
              </a:rPr>
            </a:br>
            <a:r>
              <a:rPr lang="ko-KR" altLang="en-US" sz="1200" dirty="0" err="1">
                <a:latin typeface="+mn-ea"/>
              </a:rPr>
              <a:t>클라이언트측은</a:t>
            </a:r>
            <a:r>
              <a:rPr lang="ko-KR" altLang="en-US" sz="1200" dirty="0">
                <a:latin typeface="+mn-ea"/>
              </a:rPr>
              <a:t> 서로 다른  </a:t>
            </a:r>
            <a:r>
              <a:rPr lang="en-US" altLang="ko-KR" sz="1200" dirty="0">
                <a:latin typeface="+mn-ea"/>
              </a:rPr>
              <a:t>IP Address </a:t>
            </a:r>
            <a:r>
              <a:rPr lang="ko-KR" altLang="en-US" sz="1200" dirty="0">
                <a:latin typeface="+mn-ea"/>
              </a:rPr>
              <a:t>와 포트 번호를 사용하기 때문에 서버는 혼동 없이 클라이언트 식별이 가능함</a:t>
            </a:r>
            <a:r>
              <a:rPr lang="en-US" altLang="ko-KR" sz="1200" dirty="0">
                <a:latin typeface="+mn-ea"/>
              </a:rPr>
              <a:t>.</a:t>
            </a:r>
            <a:r>
              <a:rPr lang="ko-KR" altLang="en-US" sz="1200" dirty="0">
                <a:latin typeface="+mn-ea"/>
              </a:rPr>
              <a:t>  </a:t>
            </a:r>
            <a:r>
              <a:rPr lang="en-US" altLang="ko-KR" sz="1200" dirty="0">
                <a:latin typeface="+mn-ea"/>
              </a:rPr>
              <a:t>  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7" t="25770" r="18836" b="12890"/>
          <a:stretch/>
        </p:blipFill>
        <p:spPr bwMode="auto">
          <a:xfrm>
            <a:off x="4067944" y="592956"/>
            <a:ext cx="5040560" cy="60764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866120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>
                <a:solidFill>
                  <a:srgbClr val="009900"/>
                </a:solidFill>
              </a:rPr>
              <a:t>서블릿</a:t>
            </a:r>
            <a:r>
              <a:rPr lang="ko-KR" altLang="en-US" dirty="0"/>
              <a:t>과 </a:t>
            </a:r>
            <a:r>
              <a:rPr lang="en-US" altLang="ko-KR" b="1" dirty="0" err="1">
                <a:solidFill>
                  <a:srgbClr val="FF00FF"/>
                </a:solidFill>
              </a:rPr>
              <a:t>JSP</a:t>
            </a:r>
            <a:endParaRPr lang="ko-KR" altLang="en-US" b="1" dirty="0">
              <a:solidFill>
                <a:srgbClr val="FF00FF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자바를 만든 </a:t>
            </a:r>
            <a:r>
              <a:rPr lang="en-US" altLang="ko-KR" dirty="0"/>
              <a:t>Sun</a:t>
            </a:r>
            <a:r>
              <a:rPr lang="ko-KR" altLang="en-US" dirty="0"/>
              <a:t>에서 정한 </a:t>
            </a:r>
            <a:r>
              <a:rPr lang="ko-KR" altLang="en-US" b="1" dirty="0"/>
              <a:t>웹 개발 표준</a:t>
            </a:r>
            <a:endParaRPr lang="en-US" altLang="ko-KR" b="1" dirty="0"/>
          </a:p>
          <a:p>
            <a:pPr lvl="1"/>
            <a:r>
              <a:rPr lang="ko-KR" altLang="en-US" b="1" dirty="0">
                <a:solidFill>
                  <a:srgbClr val="009900"/>
                </a:solidFill>
              </a:rPr>
              <a:t>서블릿</a:t>
            </a:r>
            <a:r>
              <a:rPr lang="en-US" altLang="ko-KR" b="1" dirty="0">
                <a:solidFill>
                  <a:srgbClr val="009900"/>
                </a:solidFill>
              </a:rPr>
              <a:t>(</a:t>
            </a:r>
            <a:r>
              <a:rPr lang="en-US" altLang="ko-KR" b="1" dirty="0" err="1">
                <a:solidFill>
                  <a:srgbClr val="009900"/>
                </a:solidFill>
              </a:rPr>
              <a:t>Servlet</a:t>
            </a:r>
            <a:r>
              <a:rPr lang="en-US" altLang="ko-KR" b="1" dirty="0">
                <a:solidFill>
                  <a:srgbClr val="009900"/>
                </a:solidFill>
              </a:rPr>
              <a:t>) : </a:t>
            </a:r>
            <a:r>
              <a:rPr lang="ko-KR" altLang="en-US" b="1" dirty="0">
                <a:solidFill>
                  <a:srgbClr val="009900"/>
                </a:solidFill>
              </a:rPr>
              <a:t>실행 코드</a:t>
            </a:r>
            <a:r>
              <a:rPr lang="en-US" altLang="ko-KR" b="1" dirty="0">
                <a:solidFill>
                  <a:srgbClr val="009900"/>
                </a:solidFill>
              </a:rPr>
              <a:t>(</a:t>
            </a:r>
            <a:r>
              <a:rPr lang="en-US" altLang="ko-KR" b="1" dirty="0" err="1">
                <a:solidFill>
                  <a:srgbClr val="009900"/>
                </a:solidFill>
              </a:rPr>
              <a:t>Complie</a:t>
            </a:r>
            <a:r>
              <a:rPr lang="en-US" altLang="ko-KR" b="1" dirty="0">
                <a:solidFill>
                  <a:srgbClr val="009900"/>
                </a:solidFill>
              </a:rPr>
              <a:t>)</a:t>
            </a:r>
            <a:r>
              <a:rPr lang="ko-KR" altLang="en-US" b="1" dirty="0">
                <a:solidFill>
                  <a:srgbClr val="009900"/>
                </a:solidFill>
              </a:rPr>
              <a:t> 방식</a:t>
            </a:r>
            <a:r>
              <a:rPr lang="ko-KR" altLang="en-US" dirty="0"/>
              <a:t>의 특징</a:t>
            </a:r>
            <a:endParaRPr lang="en-US" altLang="ko-KR" dirty="0"/>
          </a:p>
          <a:p>
            <a:pPr lvl="1"/>
            <a:r>
              <a:rPr lang="en-US" altLang="ko-KR" b="1" dirty="0">
                <a:solidFill>
                  <a:srgbClr val="FF00FF"/>
                </a:solidFill>
              </a:rPr>
              <a:t>JSP(Java Server Pages) : </a:t>
            </a:r>
            <a:r>
              <a:rPr lang="ko-KR" altLang="en-US" b="1" dirty="0">
                <a:solidFill>
                  <a:srgbClr val="FF00FF"/>
                </a:solidFill>
              </a:rPr>
              <a:t>스크립트 코드 방식의 </a:t>
            </a:r>
            <a:r>
              <a:rPr lang="ko-KR" altLang="en-US" dirty="0"/>
              <a:t>특징</a:t>
            </a:r>
            <a:endParaRPr lang="en-US" altLang="ko-KR" dirty="0"/>
          </a:p>
          <a:p>
            <a:endParaRPr lang="en-US" altLang="ko-KR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47"/>
          <p:cNvGrpSpPr>
            <a:grpSpLocks/>
          </p:cNvGrpSpPr>
          <p:nvPr/>
        </p:nvGrpSpPr>
        <p:grpSpPr bwMode="auto">
          <a:xfrm>
            <a:off x="2928938" y="1628775"/>
            <a:ext cx="1011237" cy="1766888"/>
            <a:chOff x="2928927" y="1628414"/>
            <a:chExt cx="1011017" cy="1767124"/>
          </a:xfrm>
        </p:grpSpPr>
        <p:cxnSp>
          <p:nvCxnSpPr>
            <p:cNvPr id="20" name="직선 화살표 연결선 19"/>
            <p:cNvCxnSpPr/>
            <p:nvPr/>
          </p:nvCxnSpPr>
          <p:spPr>
            <a:xfrm>
              <a:off x="2940037" y="2009465"/>
              <a:ext cx="928486" cy="1588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/>
            <p:nvPr/>
          </p:nvCxnSpPr>
          <p:spPr>
            <a:xfrm rot="10800000">
              <a:off x="2928927" y="3393950"/>
              <a:ext cx="928485" cy="1588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3" name="TextBox 26"/>
            <p:cNvSpPr txBox="1">
              <a:spLocks noChangeArrowheads="1"/>
            </p:cNvSpPr>
            <p:nvPr/>
          </p:nvSpPr>
          <p:spPr bwMode="auto">
            <a:xfrm>
              <a:off x="2984714" y="1628414"/>
              <a:ext cx="91780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1" latinLnBrk="1" hangingPunct="1"/>
              <a:r>
                <a:rPr kumimoji="0" lang="en-US" altLang="ko-KR" sz="1600" b="1">
                  <a:solidFill>
                    <a:srgbClr val="0000FF"/>
                  </a:solidFill>
                  <a:latin typeface="맑은 고딕" pitchFamily="50" charset="-127"/>
                  <a:ea typeface="맑은 고딕" pitchFamily="50" charset="-127"/>
                </a:rPr>
                <a:t>1 </a:t>
              </a:r>
              <a:r>
                <a:rPr kumimoji="0" lang="ko-KR" altLang="en-US" sz="1600" b="1">
                  <a:solidFill>
                    <a:srgbClr val="0000FF"/>
                  </a:solidFill>
                  <a:latin typeface="맑은 고딕" pitchFamily="50" charset="-127"/>
                  <a:ea typeface="맑은 고딕" pitchFamily="50" charset="-127"/>
                </a:rPr>
                <a:t>요청</a:t>
              </a:r>
            </a:p>
          </p:txBody>
        </p:sp>
        <p:sp>
          <p:nvSpPr>
            <p:cNvPr id="2084" name="TextBox 27"/>
            <p:cNvSpPr txBox="1">
              <a:spLocks noChangeArrowheads="1"/>
            </p:cNvSpPr>
            <p:nvPr/>
          </p:nvSpPr>
          <p:spPr bwMode="auto">
            <a:xfrm>
              <a:off x="2939812" y="3002744"/>
              <a:ext cx="1000132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latinLnBrk="1" hangingPunct="1"/>
              <a:r>
                <a:rPr kumimoji="0" lang="en-US" altLang="ko-KR" sz="1600" b="1" dirty="0">
                  <a:solidFill>
                    <a:srgbClr val="0000FF"/>
                  </a:solidFill>
                  <a:latin typeface="맑은 고딕" pitchFamily="50" charset="-127"/>
                  <a:ea typeface="맑은 고딕" pitchFamily="50" charset="-127"/>
                </a:rPr>
                <a:t>6 </a:t>
              </a:r>
              <a:r>
                <a:rPr kumimoji="0" lang="ko-KR" altLang="en-US" sz="1600" b="1" dirty="0">
                  <a:solidFill>
                    <a:srgbClr val="0000FF"/>
                  </a:solidFill>
                  <a:latin typeface="맑은 고딕" pitchFamily="50" charset="-127"/>
                  <a:ea typeface="맑은 고딕" pitchFamily="50" charset="-127"/>
                </a:rPr>
                <a:t>응답</a:t>
              </a:r>
            </a:p>
          </p:txBody>
        </p:sp>
      </p:grpSp>
      <p:sp>
        <p:nvSpPr>
          <p:cNvPr id="2051" name="TextBox 32"/>
          <p:cNvSpPr txBox="1">
            <a:spLocks noChangeArrowheads="1"/>
          </p:cNvSpPr>
          <p:nvPr/>
        </p:nvSpPr>
        <p:spPr bwMode="auto">
          <a:xfrm>
            <a:off x="190500" y="131763"/>
            <a:ext cx="46672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kumimoji="0" lang="en-US" altLang="ko-KR" sz="2000" b="1" dirty="0">
                <a:solidFill>
                  <a:srgbClr val="663300"/>
                </a:solidFill>
                <a:latin typeface="맑은 고딕" pitchFamily="50" charset="-127"/>
                <a:ea typeface="맑은 고딕" pitchFamily="50" charset="-127"/>
              </a:rPr>
              <a:t>Web Programming </a:t>
            </a:r>
            <a:r>
              <a:rPr kumimoji="0" lang="ko-KR" altLang="en-US" sz="2000" b="1" dirty="0">
                <a:solidFill>
                  <a:srgbClr val="663300"/>
                </a:solidFill>
                <a:latin typeface="맑은 고딕" pitchFamily="50" charset="-127"/>
                <a:ea typeface="맑은 고딕" pitchFamily="50" charset="-127"/>
              </a:rPr>
              <a:t>구조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214438" y="4308475"/>
            <a:ext cx="1428750" cy="147796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</a:rPr>
              <a:t>Html5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</a:rPr>
              <a:t>Css3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rgbClr val="FF0000"/>
                </a:solidFill>
                <a:latin typeface="+mn-lt"/>
                <a:ea typeface="+mn-ea"/>
              </a:rPr>
              <a:t>JavaScript</a:t>
            </a: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 err="1">
                <a:solidFill>
                  <a:srgbClr val="FF0000"/>
                </a:solidFill>
                <a:latin typeface="+mn-lt"/>
                <a:ea typeface="+mn-ea"/>
              </a:rPr>
              <a:t>Jquery</a:t>
            </a:r>
            <a:endParaRPr kumimoji="0" lang="en-US" altLang="ko-KR" b="1" dirty="0">
              <a:solidFill>
                <a:srgbClr val="FF0000"/>
              </a:solidFill>
              <a:latin typeface="+mn-lt"/>
              <a:ea typeface="+mn-ea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b="1" dirty="0">
                <a:solidFill>
                  <a:srgbClr val="FF0000"/>
                </a:solidFill>
                <a:latin typeface="+mn-lt"/>
                <a:ea typeface="+mn-ea"/>
              </a:rPr>
              <a:t>Ajax</a:t>
            </a:r>
            <a:endParaRPr kumimoji="0" lang="ko-KR" altLang="en-US" b="1" dirty="0">
              <a:solidFill>
                <a:srgbClr val="FF0000"/>
              </a:solidFill>
              <a:latin typeface="+mn-lt"/>
              <a:ea typeface="+mn-ea"/>
            </a:endParaRPr>
          </a:p>
        </p:txBody>
      </p:sp>
      <p:sp>
        <p:nvSpPr>
          <p:cNvPr id="2053" name="TextBox 34"/>
          <p:cNvSpPr txBox="1">
            <a:spLocks noChangeArrowheads="1"/>
          </p:cNvSpPr>
          <p:nvPr/>
        </p:nvSpPr>
        <p:spPr bwMode="auto">
          <a:xfrm>
            <a:off x="4071937" y="4202113"/>
            <a:ext cx="2549865" cy="11387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latinLnBrk="1" hangingPunct="1"/>
            <a:r>
              <a:rPr kumimoji="0" lang="en-US" altLang="ko-KR" dirty="0">
                <a:latin typeface="맑은 고딕" pitchFamily="50" charset="-127"/>
                <a:ea typeface="맑은 고딕" pitchFamily="50" charset="-127"/>
              </a:rPr>
              <a:t>Java</a:t>
            </a:r>
          </a:p>
          <a:p>
            <a:pPr eaLnBrk="1" latinLnBrk="1" hangingPunct="1"/>
            <a:r>
              <a:rPr kumimoji="0" lang="en-US" altLang="ko-KR" sz="16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Servlet</a:t>
            </a:r>
            <a:br>
              <a:rPr kumimoji="0" lang="en-US" altLang="ko-KR" sz="16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</a:br>
            <a:r>
              <a:rPr kumimoji="0" lang="en-US" altLang="ko-KR" sz="16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JSP (Java Server Page)</a:t>
            </a:r>
          </a:p>
          <a:p>
            <a:pPr eaLnBrk="1" latinLnBrk="1" hangingPunct="1"/>
            <a:r>
              <a:rPr kumimoji="0" lang="en-US" altLang="ko-KR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Spring</a:t>
            </a:r>
            <a:endParaRPr kumimoji="0" lang="ko-KR" altLang="en-US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cxnSp>
        <p:nvCxnSpPr>
          <p:cNvPr id="37" name="직선 연결선 36"/>
          <p:cNvCxnSpPr/>
          <p:nvPr/>
        </p:nvCxnSpPr>
        <p:spPr>
          <a:xfrm rot="5400000">
            <a:off x="519907" y="3606006"/>
            <a:ext cx="5784850" cy="1587"/>
          </a:xfrm>
          <a:prstGeom prst="line">
            <a:avLst/>
          </a:prstGeom>
          <a:ln w="63500">
            <a:solidFill>
              <a:srgbClr val="FF3399">
                <a:alpha val="29000"/>
              </a:srgb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5" name="TextBox 38"/>
          <p:cNvSpPr txBox="1">
            <a:spLocks noChangeArrowheads="1"/>
          </p:cNvSpPr>
          <p:nvPr/>
        </p:nvSpPr>
        <p:spPr bwMode="auto">
          <a:xfrm>
            <a:off x="4095750" y="5273675"/>
            <a:ext cx="207168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kumimoji="0" lang="en-US" altLang="ko-KR" b="1" dirty="0">
                <a:solidFill>
                  <a:srgbClr val="7030A0"/>
                </a:solidFill>
                <a:latin typeface="맑은 고딕" pitchFamily="50" charset="-127"/>
                <a:ea typeface="맑은 고딕" pitchFamily="50" charset="-127"/>
              </a:rPr>
              <a:t>ASP, PHP</a:t>
            </a:r>
            <a:endParaRPr kumimoji="0" lang="ko-KR" altLang="en-US" b="1" dirty="0">
              <a:solidFill>
                <a:srgbClr val="7030A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46"/>
          <p:cNvGrpSpPr>
            <a:grpSpLocks/>
          </p:cNvGrpSpPr>
          <p:nvPr/>
        </p:nvGrpSpPr>
        <p:grpSpPr bwMode="auto">
          <a:xfrm>
            <a:off x="4000500" y="1601788"/>
            <a:ext cx="4929217" cy="4143375"/>
            <a:chOff x="4022269" y="1601878"/>
            <a:chExt cx="4929371" cy="4143404"/>
          </a:xfrm>
        </p:grpSpPr>
        <p:sp>
          <p:nvSpPr>
            <p:cNvPr id="4" name="직사각형 3"/>
            <p:cNvSpPr/>
            <p:nvPr/>
          </p:nvSpPr>
          <p:spPr>
            <a:xfrm>
              <a:off x="4022269" y="1612990"/>
              <a:ext cx="1800281" cy="2160603"/>
            </a:xfrm>
            <a:prstGeom prst="rect">
              <a:avLst/>
            </a:prstGeom>
            <a:solidFill>
              <a:srgbClr val="808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1"/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6308340" y="1601878"/>
              <a:ext cx="1800281" cy="2160602"/>
            </a:xfrm>
            <a:prstGeom prst="rect">
              <a:avLst/>
            </a:prstGeom>
            <a:solidFill>
              <a:srgbClr val="B8B4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6" name="원통 5"/>
            <p:cNvSpPr/>
            <p:nvPr/>
          </p:nvSpPr>
          <p:spPr>
            <a:xfrm>
              <a:off x="6379781" y="4387959"/>
              <a:ext cx="1785993" cy="1357323"/>
            </a:xfrm>
            <a:prstGeom prst="can">
              <a:avLst/>
            </a:prstGeom>
            <a:solidFill>
              <a:srgbClr val="FFC000"/>
            </a:solidFill>
            <a:ln w="12700">
              <a:solidFill>
                <a:srgbClr val="DAA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2069" name="TextBox 12"/>
            <p:cNvSpPr txBox="1">
              <a:spLocks noChangeArrowheads="1"/>
            </p:cNvSpPr>
            <p:nvPr/>
          </p:nvSpPr>
          <p:spPr bwMode="auto">
            <a:xfrm>
              <a:off x="4291013" y="2538052"/>
              <a:ext cx="121444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latinLnBrk="1" hangingPunct="1"/>
              <a:r>
                <a:rPr kumimoji="0" lang="ko-KR" altLang="en-US" b="1">
                  <a:latin typeface="맑은 고딕" pitchFamily="50" charset="-127"/>
                  <a:ea typeface="맑은 고딕" pitchFamily="50" charset="-127"/>
                </a:rPr>
                <a:t>웹서버</a:t>
              </a:r>
            </a:p>
          </p:txBody>
        </p:sp>
        <p:sp>
          <p:nvSpPr>
            <p:cNvPr id="2070" name="TextBox 13"/>
            <p:cNvSpPr txBox="1">
              <a:spLocks noChangeArrowheads="1"/>
            </p:cNvSpPr>
            <p:nvPr/>
          </p:nvSpPr>
          <p:spPr bwMode="auto">
            <a:xfrm>
              <a:off x="6308285" y="2404704"/>
              <a:ext cx="1785950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latinLnBrk="1" hangingPunct="1"/>
              <a:r>
                <a:rPr kumimoji="0" lang="ko-KR" altLang="en-US" b="1">
                  <a:latin typeface="맑은 고딕" pitchFamily="50" charset="-127"/>
                  <a:ea typeface="맑은 고딕" pitchFamily="50" charset="-127"/>
                </a:rPr>
                <a:t>웹어플리케이션</a:t>
              </a:r>
              <a:r>
                <a:rPr kumimoji="0" lang="en-US" altLang="ko-KR" b="1">
                  <a:latin typeface="맑은 고딕" pitchFamily="50" charset="-127"/>
                  <a:ea typeface="맑은 고딕" pitchFamily="50" charset="-127"/>
                </a:rPr>
                <a:t/>
              </a:r>
              <a:br>
                <a:rPr kumimoji="0" lang="en-US" altLang="ko-KR" b="1">
                  <a:latin typeface="맑은 고딕" pitchFamily="50" charset="-127"/>
                  <a:ea typeface="맑은 고딕" pitchFamily="50" charset="-127"/>
                </a:rPr>
              </a:br>
              <a:r>
                <a:rPr kumimoji="0" lang="ko-KR" altLang="en-US" b="1">
                  <a:latin typeface="맑은 고딕" pitchFamily="50" charset="-127"/>
                  <a:ea typeface="맑은 고딕" pitchFamily="50" charset="-127"/>
                </a:rPr>
                <a:t>서버 </a:t>
              </a:r>
              <a:r>
                <a:rPr kumimoji="0" lang="en-US" altLang="ko-KR" b="1">
                  <a:latin typeface="맑은 고딕" pitchFamily="50" charset="-127"/>
                  <a:ea typeface="맑은 고딕" pitchFamily="50" charset="-127"/>
                </a:rPr>
                <a:t>(WAS)</a:t>
              </a:r>
              <a:endParaRPr kumimoji="0" lang="ko-KR" altLang="en-US" b="1"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071" name="TextBox 14"/>
            <p:cNvSpPr txBox="1">
              <a:spLocks noChangeArrowheads="1"/>
            </p:cNvSpPr>
            <p:nvPr/>
          </p:nvSpPr>
          <p:spPr bwMode="auto">
            <a:xfrm>
              <a:off x="6022591" y="5072188"/>
              <a:ext cx="2929049" cy="646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1" latinLnBrk="1" hangingPunct="1"/>
              <a:r>
                <a:rPr kumimoji="0" lang="en-US" altLang="ko-KR" b="1" dirty="0">
                  <a:latin typeface="맑은 고딕" pitchFamily="50" charset="-127"/>
                  <a:ea typeface="맑은 고딕" pitchFamily="50" charset="-127"/>
                </a:rPr>
                <a:t>DBMS</a:t>
              </a:r>
            </a:p>
            <a:p>
              <a:pPr eaLnBrk="1" latinLnBrk="1" hangingPunct="1"/>
              <a:r>
                <a:rPr kumimoji="0"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Oracle , </a:t>
              </a:r>
              <a:r>
                <a:rPr kumimoji="0" lang="en-US" altLang="ko-KR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MySql</a:t>
              </a:r>
              <a:r>
                <a:rPr kumimoji="0"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, </a:t>
              </a:r>
              <a:r>
                <a:rPr kumimoji="0" lang="en-US" altLang="ko-KR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MsSql</a:t>
              </a:r>
              <a:r>
                <a:rPr kumimoji="0" lang="en-US" altLang="ko-KR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 … </a:t>
              </a:r>
              <a:endParaRPr kumimoji="0" lang="ko-KR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21" name="직선 화살표 연결선 20"/>
            <p:cNvCxnSpPr/>
            <p:nvPr/>
          </p:nvCxnSpPr>
          <p:spPr>
            <a:xfrm>
              <a:off x="5654270" y="2030506"/>
              <a:ext cx="928717" cy="158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/>
            <p:nvPr/>
          </p:nvCxnSpPr>
          <p:spPr>
            <a:xfrm rot="5400000">
              <a:off x="7081489" y="4119671"/>
              <a:ext cx="928693" cy="158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/>
            <p:nvPr/>
          </p:nvCxnSpPr>
          <p:spPr>
            <a:xfrm rot="16200000">
              <a:off x="6514733" y="4137133"/>
              <a:ext cx="928695" cy="1588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화살표 연결선 23"/>
            <p:cNvCxnSpPr/>
            <p:nvPr/>
          </p:nvCxnSpPr>
          <p:spPr>
            <a:xfrm rot="10800000">
              <a:off x="5665383" y="3386240"/>
              <a:ext cx="928716" cy="1587"/>
            </a:xfrm>
            <a:prstGeom prst="straightConnector1">
              <a:avLst/>
            </a:prstGeom>
            <a:ln w="444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6" name="TextBox 28"/>
            <p:cNvSpPr txBox="1">
              <a:spLocks noChangeArrowheads="1"/>
            </p:cNvSpPr>
            <p:nvPr/>
          </p:nvSpPr>
          <p:spPr bwMode="auto">
            <a:xfrm>
              <a:off x="5786446" y="1673316"/>
              <a:ext cx="56061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latinLnBrk="1" hangingPunct="1"/>
              <a:r>
                <a:rPr kumimoji="0" lang="en-US" altLang="ko-KR" sz="1600" b="1">
                  <a:solidFill>
                    <a:srgbClr val="0000FF"/>
                  </a:solidFill>
                  <a:latin typeface="맑은 고딕" pitchFamily="50" charset="-127"/>
                  <a:ea typeface="맑은 고딕" pitchFamily="50" charset="-127"/>
                </a:rPr>
                <a:t>2</a:t>
              </a:r>
              <a:endParaRPr kumimoji="0" lang="ko-KR" altLang="en-US" sz="16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077" name="TextBox 29"/>
            <p:cNvSpPr txBox="1">
              <a:spLocks noChangeArrowheads="1"/>
            </p:cNvSpPr>
            <p:nvPr/>
          </p:nvSpPr>
          <p:spPr bwMode="auto">
            <a:xfrm>
              <a:off x="7429520" y="3906530"/>
              <a:ext cx="56061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latinLnBrk="1" hangingPunct="1"/>
              <a:r>
                <a:rPr kumimoji="0" lang="en-US" altLang="ko-KR" sz="1600" b="1">
                  <a:solidFill>
                    <a:srgbClr val="0000FF"/>
                  </a:solidFill>
                  <a:latin typeface="맑은 고딕" pitchFamily="50" charset="-127"/>
                  <a:ea typeface="맑은 고딕" pitchFamily="50" charset="-127"/>
                </a:rPr>
                <a:t>3</a:t>
              </a:r>
              <a:endParaRPr kumimoji="0" lang="ko-KR" altLang="en-US" sz="16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078" name="TextBox 30"/>
            <p:cNvSpPr txBox="1">
              <a:spLocks noChangeArrowheads="1"/>
            </p:cNvSpPr>
            <p:nvPr/>
          </p:nvSpPr>
          <p:spPr bwMode="auto">
            <a:xfrm>
              <a:off x="6506948" y="3920552"/>
              <a:ext cx="56061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latinLnBrk="1" hangingPunct="1"/>
              <a:r>
                <a:rPr kumimoji="0" lang="en-US" altLang="ko-KR" sz="1600" b="1">
                  <a:solidFill>
                    <a:srgbClr val="0000FF"/>
                  </a:solidFill>
                  <a:latin typeface="맑은 고딕" pitchFamily="50" charset="-127"/>
                  <a:ea typeface="맑은 고딕" pitchFamily="50" charset="-127"/>
                </a:rPr>
                <a:t>4</a:t>
              </a:r>
              <a:endParaRPr kumimoji="0" lang="ko-KR" altLang="en-US" sz="16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079" name="TextBox 31"/>
            <p:cNvSpPr txBox="1">
              <a:spLocks noChangeArrowheads="1"/>
            </p:cNvSpPr>
            <p:nvPr/>
          </p:nvSpPr>
          <p:spPr bwMode="auto">
            <a:xfrm>
              <a:off x="5791210" y="3052410"/>
              <a:ext cx="560618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latinLnBrk="1" hangingPunct="1"/>
              <a:r>
                <a:rPr kumimoji="0" lang="en-US" altLang="ko-KR" sz="1600" b="1">
                  <a:solidFill>
                    <a:srgbClr val="0000FF"/>
                  </a:solidFill>
                  <a:latin typeface="맑은 고딕" pitchFamily="50" charset="-127"/>
                  <a:ea typeface="맑은 고딕" pitchFamily="50" charset="-127"/>
                </a:rPr>
                <a:t>5</a:t>
              </a:r>
              <a:endParaRPr kumimoji="0" lang="ko-KR" altLang="en-US" sz="1600" b="1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080" name="TextBox 39"/>
            <p:cNvSpPr txBox="1">
              <a:spLocks noChangeArrowheads="1"/>
            </p:cNvSpPr>
            <p:nvPr/>
          </p:nvSpPr>
          <p:spPr bwMode="auto">
            <a:xfrm>
              <a:off x="7708002" y="3915422"/>
              <a:ext cx="118963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latinLnBrk="1" hangingPunct="1"/>
              <a:r>
                <a:rPr kumimoji="0" lang="en-US" altLang="ko-KR" b="1">
                  <a:solidFill>
                    <a:srgbClr val="C00000"/>
                  </a:solidFill>
                  <a:latin typeface="맑은 고딕" pitchFamily="50" charset="-127"/>
                  <a:ea typeface="맑은 고딕" pitchFamily="50" charset="-127"/>
                </a:rPr>
                <a:t>SQL</a:t>
              </a:r>
              <a:endParaRPr kumimoji="0" lang="ko-KR" altLang="en-US" b="1">
                <a:solidFill>
                  <a:srgbClr val="C00000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  <p:grpSp>
        <p:nvGrpSpPr>
          <p:cNvPr id="7" name="그룹 45"/>
          <p:cNvGrpSpPr>
            <a:grpSpLocks/>
          </p:cNvGrpSpPr>
          <p:nvPr/>
        </p:nvGrpSpPr>
        <p:grpSpPr bwMode="auto">
          <a:xfrm>
            <a:off x="368300" y="785813"/>
            <a:ext cx="2989263" cy="3101975"/>
            <a:chOff x="357158" y="785794"/>
            <a:chExt cx="2988521" cy="3102100"/>
          </a:xfrm>
        </p:grpSpPr>
        <p:sp>
          <p:nvSpPr>
            <p:cNvPr id="9" name="TextBox 8"/>
            <p:cNvSpPr txBox="1"/>
            <p:nvPr/>
          </p:nvSpPr>
          <p:spPr>
            <a:xfrm>
              <a:off x="714257" y="785794"/>
              <a:ext cx="2285433" cy="369902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en-US" altLang="ko-KR" b="1" dirty="0">
                  <a:solidFill>
                    <a:schemeClr val="tx2">
                      <a:lumMod val="75000"/>
                    </a:schemeClr>
                  </a:solidFill>
                  <a:latin typeface="+mn-lt"/>
                  <a:ea typeface="+mn-ea"/>
                </a:rPr>
                <a:t>Client  :  </a:t>
              </a:r>
              <a:r>
                <a:rPr kumimoji="0" lang="ko-KR" altLang="en-US" b="1" dirty="0">
                  <a:solidFill>
                    <a:schemeClr val="tx2">
                      <a:lumMod val="75000"/>
                    </a:schemeClr>
                  </a:solidFill>
                  <a:latin typeface="+mn-lt"/>
                  <a:ea typeface="+mn-ea"/>
                </a:rPr>
                <a:t>사용자</a:t>
              </a:r>
            </a:p>
          </p:txBody>
        </p:sp>
        <p:pic>
          <p:nvPicPr>
            <p:cNvPr id="2062" name="Picture 4"/>
            <p:cNvPicPr>
              <a:picLocks noChangeAspect="1" noChangeArrowheads="1"/>
            </p:cNvPicPr>
            <p:nvPr/>
          </p:nvPicPr>
          <p:blipFill>
            <a:blip r:embed="rId3">
              <a:lum bright="40000" contrast="-26000"/>
            </a:blip>
            <a:srcRect/>
            <a:stretch>
              <a:fillRect/>
            </a:stretch>
          </p:blipFill>
          <p:spPr bwMode="auto">
            <a:xfrm flipH="1">
              <a:off x="357158" y="1783308"/>
              <a:ext cx="2071702" cy="21045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직사각형 16"/>
            <p:cNvSpPr/>
            <p:nvPr/>
          </p:nvSpPr>
          <p:spPr>
            <a:xfrm>
              <a:off x="999936" y="1673242"/>
              <a:ext cx="1799778" cy="2160675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42000"/>
              </a:schemeClr>
            </a:solidFill>
            <a:ln w="38100" cmpd="thickThin">
              <a:solidFill>
                <a:schemeClr val="accent1">
                  <a:lumMod val="5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/>
            </a:p>
          </p:txBody>
        </p:sp>
        <p:sp>
          <p:nvSpPr>
            <p:cNvPr id="2064" name="TextBox 17"/>
            <p:cNvSpPr txBox="1">
              <a:spLocks noChangeArrowheads="1"/>
            </p:cNvSpPr>
            <p:nvPr/>
          </p:nvSpPr>
          <p:spPr bwMode="auto">
            <a:xfrm>
              <a:off x="1000100" y="2518430"/>
              <a:ext cx="178595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latinLnBrk="1" hangingPunct="1"/>
              <a:r>
                <a:rPr kumimoji="0" lang="en-US" altLang="ko-KR" b="1">
                  <a:latin typeface="맑은 고딕" pitchFamily="50" charset="-127"/>
                  <a:ea typeface="맑은 고딕" pitchFamily="50" charset="-127"/>
                </a:rPr>
                <a:t>Web Browser</a:t>
              </a:r>
              <a:endParaRPr kumimoji="0" lang="ko-KR" altLang="en-US" b="1"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42" name="직선 화살표 연결선 41"/>
            <p:cNvCxnSpPr/>
            <p:nvPr/>
          </p:nvCxnSpPr>
          <p:spPr>
            <a:xfrm>
              <a:off x="417468" y="1225549"/>
              <a:ext cx="2928211" cy="1588"/>
            </a:xfrm>
            <a:prstGeom prst="straightConnector1">
              <a:avLst/>
            </a:prstGeom>
            <a:ln w="63500">
              <a:solidFill>
                <a:schemeClr val="accent1">
                  <a:shade val="95000"/>
                  <a:satMod val="105000"/>
                  <a:alpha val="25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48"/>
          <p:cNvGrpSpPr>
            <a:grpSpLocks/>
          </p:cNvGrpSpPr>
          <p:nvPr/>
        </p:nvGrpSpPr>
        <p:grpSpPr bwMode="auto">
          <a:xfrm>
            <a:off x="3500438" y="792163"/>
            <a:ext cx="5143500" cy="431800"/>
            <a:chOff x="3500806" y="791814"/>
            <a:chExt cx="5143536" cy="432508"/>
          </a:xfrm>
        </p:grpSpPr>
        <p:sp>
          <p:nvSpPr>
            <p:cNvPr id="2059" name="TextBox 15"/>
            <p:cNvSpPr txBox="1">
              <a:spLocks noChangeArrowheads="1"/>
            </p:cNvSpPr>
            <p:nvPr/>
          </p:nvSpPr>
          <p:spPr bwMode="auto">
            <a:xfrm>
              <a:off x="4929190" y="791814"/>
              <a:ext cx="228601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latinLnBrk="1" hangingPunct="1"/>
              <a:r>
                <a:rPr kumimoji="0" lang="en-US" altLang="ko-KR" b="1" dirty="0">
                  <a:latin typeface="맑은 고딕" pitchFamily="50" charset="-127"/>
                  <a:ea typeface="맑은 고딕" pitchFamily="50" charset="-127"/>
                </a:rPr>
                <a:t>Server : Tomcat</a:t>
              </a:r>
              <a:endParaRPr kumimoji="0" lang="ko-KR" altLang="en-US" b="1" dirty="0">
                <a:latin typeface="맑은 고딕" pitchFamily="50" charset="-127"/>
                <a:ea typeface="맑은 고딕" pitchFamily="50" charset="-127"/>
              </a:endParaRPr>
            </a:p>
          </p:txBody>
        </p:sp>
        <p:cxnSp>
          <p:nvCxnSpPr>
            <p:cNvPr id="43" name="직선 화살표 연결선 42"/>
            <p:cNvCxnSpPr/>
            <p:nvPr/>
          </p:nvCxnSpPr>
          <p:spPr>
            <a:xfrm flipV="1">
              <a:off x="3500806" y="1214781"/>
              <a:ext cx="5143536" cy="9541"/>
            </a:xfrm>
            <a:prstGeom prst="straightConnector1">
              <a:avLst/>
            </a:prstGeom>
            <a:ln w="63500">
              <a:solidFill>
                <a:srgbClr val="808000">
                  <a:alpha val="31000"/>
                </a:srgb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아래쪽 화살표 37"/>
          <p:cNvSpPr/>
          <p:nvPr/>
        </p:nvSpPr>
        <p:spPr>
          <a:xfrm rot="2354733">
            <a:off x="3216217" y="4512499"/>
            <a:ext cx="346803" cy="829134"/>
          </a:xfrm>
          <a:prstGeom prst="downArrow">
            <a:avLst/>
          </a:prstGeom>
          <a:solidFill>
            <a:srgbClr val="3333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2643174" y="5286388"/>
            <a:ext cx="9286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1" latinLnBrk="1" hangingPunct="1"/>
            <a:r>
              <a:rPr kumimoji="0" lang="ko-KR" altLang="en-US" dirty="0" err="1">
                <a:latin typeface="HY수평선B" pitchFamily="18" charset="-127"/>
                <a:ea typeface="HY수평선B" pitchFamily="18" charset="-127"/>
              </a:rPr>
              <a:t>모바일</a:t>
            </a:r>
            <a:endParaRPr kumimoji="0" lang="ko-KR" altLang="en-US" dirty="0">
              <a:latin typeface="HY수평선B" pitchFamily="18" charset="-127"/>
              <a:ea typeface="HY수평선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3623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16"/>
          <p:cNvSpPr txBox="1">
            <a:spLocks noChangeArrowheads="1"/>
          </p:cNvSpPr>
          <p:nvPr/>
        </p:nvSpPr>
        <p:spPr bwMode="auto">
          <a:xfrm>
            <a:off x="107504" y="292586"/>
            <a:ext cx="578643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latinLnBrk="1" hangingPunct="1"/>
            <a:r>
              <a:rPr lang="ko-KR" altLang="en-US" sz="2000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전자정부 프레임워크 </a:t>
            </a:r>
            <a:r>
              <a:rPr lang="en-US" altLang="ko-KR" sz="2000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v3.0 </a:t>
            </a:r>
            <a:r>
              <a:rPr lang="ko-KR" altLang="en-US" sz="2000" b="1" dirty="0">
                <a:solidFill>
                  <a:schemeClr val="accent4">
                    <a:lumMod val="50000"/>
                  </a:schemeClr>
                </a:solidFill>
                <a:latin typeface="+mn-ea"/>
              </a:rPr>
              <a:t> </a:t>
            </a:r>
            <a:r>
              <a:rPr lang="ko-KR" altLang="en-US" sz="2000" b="1" dirty="0" err="1">
                <a:solidFill>
                  <a:schemeClr val="accent4">
                    <a:lumMod val="50000"/>
                  </a:schemeClr>
                </a:solidFill>
                <a:latin typeface="+mn-ea"/>
              </a:rPr>
              <a:t>아키텍쳐</a:t>
            </a:r>
            <a:endParaRPr lang="ko-KR" altLang="en-US" sz="2000" b="1" dirty="0">
              <a:solidFill>
                <a:schemeClr val="accent4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2" name="그룹 28"/>
          <p:cNvGrpSpPr>
            <a:grpSpLocks/>
          </p:cNvGrpSpPr>
          <p:nvPr/>
        </p:nvGrpSpPr>
        <p:grpSpPr bwMode="auto">
          <a:xfrm>
            <a:off x="-142875" y="980728"/>
            <a:ext cx="9369425" cy="5411788"/>
            <a:chOff x="-142908" y="946851"/>
            <a:chExt cx="9370038" cy="5411107"/>
          </a:xfrm>
        </p:grpSpPr>
        <p:pic>
          <p:nvPicPr>
            <p:cNvPr id="3076" name="Picture 2"/>
            <p:cNvPicPr>
              <a:picLocks noChangeAspect="1" noChangeArrowheads="1"/>
            </p:cNvPicPr>
            <p:nvPr/>
          </p:nvPicPr>
          <p:blipFill>
            <a:blip r:embed="rId2"/>
            <a:srcRect l="21960" t="19574" r="20389" b="5219"/>
            <a:stretch>
              <a:fillRect/>
            </a:stretch>
          </p:blipFill>
          <p:spPr bwMode="auto">
            <a:xfrm>
              <a:off x="857224" y="1142984"/>
              <a:ext cx="7500990" cy="521497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" name="그룹 27"/>
            <p:cNvGrpSpPr>
              <a:grpSpLocks/>
            </p:cNvGrpSpPr>
            <p:nvPr/>
          </p:nvGrpSpPr>
          <p:grpSpPr bwMode="auto">
            <a:xfrm>
              <a:off x="-142908" y="1694809"/>
              <a:ext cx="1557781" cy="1458322"/>
              <a:chOff x="-142908" y="1694809"/>
              <a:chExt cx="1557781" cy="1458322"/>
            </a:xfrm>
          </p:grpSpPr>
          <p:grpSp>
            <p:nvGrpSpPr>
              <p:cNvPr id="4" name="그룹 18"/>
              <p:cNvGrpSpPr>
                <a:grpSpLocks/>
              </p:cNvGrpSpPr>
              <p:nvPr/>
            </p:nvGrpSpPr>
            <p:grpSpPr bwMode="auto">
              <a:xfrm>
                <a:off x="-142908" y="1694809"/>
                <a:ext cx="1071569" cy="1458322"/>
                <a:chOff x="-32" y="1694809"/>
                <a:chExt cx="1071569" cy="1458322"/>
              </a:xfrm>
            </p:grpSpPr>
            <p:sp>
              <p:nvSpPr>
                <p:cNvPr id="8" name="직사각형 7"/>
                <p:cNvSpPr/>
                <p:nvPr/>
              </p:nvSpPr>
              <p:spPr bwMode="auto">
                <a:xfrm>
                  <a:off x="293675" y="1694470"/>
                  <a:ext cx="500095" cy="830157"/>
                </a:xfrm>
                <a:prstGeom prst="rect">
                  <a:avLst/>
                </a:prstGeom>
                <a:solidFill>
                  <a:schemeClr val="tx2">
                    <a:lumMod val="60000"/>
                    <a:lumOff val="40000"/>
                    <a:alpha val="42000"/>
                  </a:schemeClr>
                </a:solidFill>
                <a:ln w="38100" cmpd="thickThin">
                  <a:solidFill>
                    <a:schemeClr val="accent1">
                      <a:lumMod val="50000"/>
                    </a:schemeClr>
                  </a:solidFill>
                  <a:prstDash val="solid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latinLnBrk="1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kumimoji="0" lang="ko-KR" altLang="en-US"/>
                </a:p>
              </p:txBody>
            </p:sp>
            <p:sp>
              <p:nvSpPr>
                <p:cNvPr id="3088" name="TextBox 17"/>
                <p:cNvSpPr txBox="1">
                  <a:spLocks noChangeArrowheads="1"/>
                </p:cNvSpPr>
                <p:nvPr/>
              </p:nvSpPr>
              <p:spPr bwMode="auto">
                <a:xfrm>
                  <a:off x="-32" y="2629911"/>
                  <a:ext cx="1071569" cy="52322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>
                  <a:spAutoFit/>
                </a:bodyPr>
                <a:lstStyle/>
                <a:p>
                  <a:pPr algn="ctr" eaLnBrk="1" latinLnBrk="1" hangingPunct="1"/>
                  <a:r>
                    <a:rPr kumimoji="0" lang="en-US" altLang="ko-KR" sz="1400" b="1">
                      <a:latin typeface="맑은 고딕" pitchFamily="50" charset="-127"/>
                      <a:ea typeface="맑은 고딕" pitchFamily="50" charset="-127"/>
                    </a:rPr>
                    <a:t>Web</a:t>
                  </a:r>
                  <a:br>
                    <a:rPr kumimoji="0" lang="en-US" altLang="ko-KR" sz="1400" b="1">
                      <a:latin typeface="맑은 고딕" pitchFamily="50" charset="-127"/>
                      <a:ea typeface="맑은 고딕" pitchFamily="50" charset="-127"/>
                    </a:rPr>
                  </a:br>
                  <a:r>
                    <a:rPr kumimoji="0" lang="en-US" altLang="ko-KR" sz="1400" b="1">
                      <a:latin typeface="맑은 고딕" pitchFamily="50" charset="-127"/>
                      <a:ea typeface="맑은 고딕" pitchFamily="50" charset="-127"/>
                    </a:rPr>
                    <a:t> Browser</a:t>
                  </a:r>
                  <a:endParaRPr kumimoji="0" lang="ko-KR" altLang="en-US" sz="1400" b="1">
                    <a:latin typeface="맑은 고딕" pitchFamily="50" charset="-127"/>
                    <a:ea typeface="맑은 고딕" pitchFamily="50" charset="-127"/>
                  </a:endParaRPr>
                </a:p>
              </p:txBody>
            </p:sp>
          </p:grpSp>
          <p:cxnSp>
            <p:nvCxnSpPr>
              <p:cNvPr id="12" name="직선 화살표 연결선 11"/>
              <p:cNvCxnSpPr/>
              <p:nvPr/>
            </p:nvCxnSpPr>
            <p:spPr bwMode="auto">
              <a:xfrm>
                <a:off x="500072" y="2130977"/>
                <a:ext cx="647742" cy="1588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86" name="TextBox 26"/>
              <p:cNvSpPr txBox="1">
                <a:spLocks noChangeArrowheads="1"/>
              </p:cNvSpPr>
              <p:nvPr/>
            </p:nvSpPr>
            <p:spPr bwMode="auto">
              <a:xfrm>
                <a:off x="496865" y="1785926"/>
                <a:ext cx="918008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1" latinLnBrk="1" hangingPunct="1"/>
                <a:r>
                  <a:rPr kumimoji="0" lang="en-US" altLang="ko-KR" sz="1400" b="1">
                    <a:solidFill>
                      <a:srgbClr val="0000FF"/>
                    </a:solidFill>
                    <a:latin typeface="맑은 고딕" pitchFamily="50" charset="-127"/>
                    <a:ea typeface="맑은 고딕" pitchFamily="50" charset="-127"/>
                  </a:rPr>
                  <a:t>HTTP</a:t>
                </a:r>
                <a:endParaRPr kumimoji="0" lang="ko-KR" altLang="en-US" sz="1400" b="1">
                  <a:solidFill>
                    <a:srgbClr val="0000FF"/>
                  </a:solidFill>
                  <a:latin typeface="맑은 고딕" pitchFamily="50" charset="-127"/>
                  <a:ea typeface="맑은 고딕" pitchFamily="50" charset="-127"/>
                </a:endParaRPr>
              </a:p>
            </p:txBody>
          </p:sp>
        </p:grpSp>
        <p:grpSp>
          <p:nvGrpSpPr>
            <p:cNvPr id="5" name="그룹 26"/>
            <p:cNvGrpSpPr>
              <a:grpSpLocks/>
            </p:cNvGrpSpPr>
            <p:nvPr/>
          </p:nvGrpSpPr>
          <p:grpSpPr bwMode="auto">
            <a:xfrm>
              <a:off x="8086317" y="2885615"/>
              <a:ext cx="1118467" cy="1571636"/>
              <a:chOff x="8086317" y="2885615"/>
              <a:chExt cx="1118467" cy="1571636"/>
            </a:xfrm>
          </p:grpSpPr>
          <p:sp>
            <p:nvSpPr>
              <p:cNvPr id="22" name="원통 21"/>
              <p:cNvSpPr/>
              <p:nvPr/>
            </p:nvSpPr>
            <p:spPr>
              <a:xfrm>
                <a:off x="8431741" y="2884945"/>
                <a:ext cx="642979" cy="1573014"/>
              </a:xfrm>
              <a:prstGeom prst="can">
                <a:avLst/>
              </a:prstGeom>
              <a:solidFill>
                <a:schemeClr val="accent6">
                  <a:lumMod val="50000"/>
                  <a:alpha val="69000"/>
                </a:schemeClr>
              </a:solidFill>
              <a:ln>
                <a:solidFill>
                  <a:srgbClr val="6633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latinLnBrk="1" hangingPunct="1">
                  <a:defRPr/>
                </a:pPr>
                <a:endParaRPr lang="ko-KR" altLang="en-US"/>
              </a:p>
            </p:txBody>
          </p:sp>
          <p:sp>
            <p:nvSpPr>
              <p:cNvPr id="3082" name="TextBox 26"/>
              <p:cNvSpPr txBox="1">
                <a:spLocks noChangeArrowheads="1"/>
              </p:cNvSpPr>
              <p:nvPr/>
            </p:nvSpPr>
            <p:spPr bwMode="auto">
              <a:xfrm>
                <a:off x="8286776" y="3500438"/>
                <a:ext cx="918008" cy="30777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ctr" eaLnBrk="1" latinLnBrk="1" hangingPunct="1"/>
                <a:r>
                  <a:rPr kumimoji="0" lang="en-US" altLang="ko-KR" sz="1400" b="1">
                    <a:latin typeface="맑은 고딕" pitchFamily="50" charset="-127"/>
                    <a:ea typeface="맑은 고딕" pitchFamily="50" charset="-127"/>
                  </a:rPr>
                  <a:t>DBMS</a:t>
                </a:r>
                <a:endParaRPr kumimoji="0" lang="ko-KR" altLang="en-US" sz="1400" b="1">
                  <a:latin typeface="맑은 고딕" pitchFamily="50" charset="-127"/>
                  <a:ea typeface="맑은 고딕" pitchFamily="50" charset="-127"/>
                </a:endParaRPr>
              </a:p>
            </p:txBody>
          </p:sp>
          <p:cxnSp>
            <p:nvCxnSpPr>
              <p:cNvPr id="20" name="직선 화살표 연결선 19"/>
              <p:cNvCxnSpPr/>
              <p:nvPr/>
            </p:nvCxnSpPr>
            <p:spPr bwMode="auto">
              <a:xfrm>
                <a:off x="8085643" y="3345262"/>
                <a:ext cx="647742" cy="1587"/>
              </a:xfrm>
              <a:prstGeom prst="straightConnector1">
                <a:avLst/>
              </a:prstGeom>
              <a:ln w="44450"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TextBox 26"/>
            <p:cNvSpPr txBox="1">
              <a:spLocks noChangeArrowheads="1"/>
            </p:cNvSpPr>
            <p:nvPr/>
          </p:nvSpPr>
          <p:spPr bwMode="auto">
            <a:xfrm>
              <a:off x="-82579" y="946851"/>
              <a:ext cx="1214517" cy="4619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latinLnBrk="1" hangingPunct="1">
                <a:defRPr/>
              </a:pPr>
              <a:r>
                <a:rPr kumimoji="0"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Presentation  Tier</a:t>
              </a:r>
              <a:endParaRPr kumimoji="0"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26" name="TextBox 26"/>
            <p:cNvSpPr txBox="1">
              <a:spLocks noChangeArrowheads="1"/>
            </p:cNvSpPr>
            <p:nvPr/>
          </p:nvSpPr>
          <p:spPr bwMode="auto">
            <a:xfrm>
              <a:off x="8084055" y="953200"/>
              <a:ext cx="1143075" cy="4619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 eaLnBrk="1" latinLnBrk="1" hangingPunct="1">
                <a:defRPr/>
              </a:pPr>
              <a:r>
                <a:rPr kumimoji="0" lang="en-US" altLang="ko-KR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pitchFamily="50" charset="-127"/>
                  <a:ea typeface="맑은 고딕" pitchFamily="50" charset="-127"/>
                </a:rPr>
                <a:t>Persistence  Tier</a:t>
              </a:r>
              <a:endParaRPr kumimoji="0" lang="ko-KR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11976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Box 16"/>
          <p:cNvSpPr txBox="1">
            <a:spLocks noChangeArrowheads="1"/>
          </p:cNvSpPr>
          <p:nvPr/>
        </p:nvSpPr>
        <p:spPr bwMode="auto">
          <a:xfrm>
            <a:off x="214314" y="344488"/>
            <a:ext cx="2893218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latinLnBrk="1" hangingPunct="1"/>
            <a:r>
              <a:rPr lang="en-US" altLang="ko-KR" sz="2000" b="1" dirty="0">
                <a:solidFill>
                  <a:srgbClr val="003300"/>
                </a:solidFill>
                <a:latin typeface="+mn-ea"/>
              </a:rPr>
              <a:t>Web Service </a:t>
            </a:r>
            <a:r>
              <a:rPr lang="ko-KR" altLang="en-US" sz="2000" b="1" dirty="0">
                <a:solidFill>
                  <a:srgbClr val="003300"/>
                </a:solidFill>
                <a:latin typeface="+mn-ea"/>
              </a:rPr>
              <a:t>구조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2" t="16448" r="18158" b="22127"/>
          <a:stretch/>
        </p:blipFill>
        <p:spPr bwMode="auto">
          <a:xfrm>
            <a:off x="1403648" y="836502"/>
            <a:ext cx="7181649" cy="5933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741194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웹 어플리케이션의 구성 요소</a:t>
            </a:r>
          </a:p>
        </p:txBody>
      </p:sp>
      <p:sp>
        <p:nvSpPr>
          <p:cNvPr id="4" name="Text Box 6"/>
          <p:cNvSpPr txBox="1">
            <a:spLocks noChangeArrowheads="1"/>
          </p:cNvSpPr>
          <p:nvPr/>
        </p:nvSpPr>
        <p:spPr bwMode="auto">
          <a:xfrm>
            <a:off x="702982" y="3798332"/>
            <a:ext cx="142058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b="1" dirty="0"/>
              <a:t>웹 브라우저</a:t>
            </a:r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3912914" y="2476022"/>
            <a:ext cx="933472" cy="123825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b="1" dirty="0"/>
              <a:t>웹 서버</a:t>
            </a: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5436954" y="2476022"/>
            <a:ext cx="1409696" cy="123825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b="1" dirty="0"/>
              <a:t>어플리케이션</a:t>
            </a:r>
          </a:p>
          <a:p>
            <a:pPr algn="ctr"/>
            <a:r>
              <a:rPr lang="ko-KR" altLang="en-US" b="1" dirty="0"/>
              <a:t>서버</a:t>
            </a:r>
            <a:r>
              <a:rPr lang="en-US" altLang="ko-KR" b="1" dirty="0"/>
              <a:t/>
            </a:r>
            <a:br>
              <a:rPr lang="en-US" altLang="ko-KR" b="1" dirty="0"/>
            </a:br>
            <a:r>
              <a:rPr lang="en-US" altLang="ko-KR" b="1" dirty="0"/>
              <a:t>(WAS)</a:t>
            </a:r>
            <a:endParaRPr lang="ko-KR" altLang="en-US" b="1" dirty="0"/>
          </a:p>
        </p:txBody>
      </p:sp>
      <p:sp>
        <p:nvSpPr>
          <p:cNvPr id="7" name="AutoShape 10"/>
          <p:cNvSpPr>
            <a:spLocks noChangeArrowheads="1"/>
          </p:cNvSpPr>
          <p:nvPr/>
        </p:nvSpPr>
        <p:spPr bwMode="auto">
          <a:xfrm>
            <a:off x="7478486" y="2618898"/>
            <a:ext cx="1511272" cy="1023939"/>
          </a:xfrm>
          <a:prstGeom prst="can">
            <a:avLst>
              <a:gd name="adj" fmla="val 25000"/>
            </a:avLst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b="1" dirty="0"/>
              <a:t>데이터베이스</a:t>
            </a:r>
          </a:p>
        </p:txBody>
      </p:sp>
      <p:sp>
        <p:nvSpPr>
          <p:cNvPr id="9" name="Text Box 16"/>
          <p:cNvSpPr txBox="1">
            <a:spLocks noChangeArrowheads="1"/>
          </p:cNvSpPr>
          <p:nvPr/>
        </p:nvSpPr>
        <p:spPr bwMode="auto">
          <a:xfrm>
            <a:off x="2428860" y="1571612"/>
            <a:ext cx="1560042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1600" dirty="0"/>
              <a:t>웹 브라우저가 </a:t>
            </a:r>
          </a:p>
          <a:p>
            <a:r>
              <a:rPr lang="ko-KR" altLang="en-US" sz="1600" dirty="0"/>
              <a:t>웹 서버에</a:t>
            </a:r>
            <a:endParaRPr lang="en-US" altLang="ko-KR" sz="1600" dirty="0"/>
          </a:p>
          <a:p>
            <a:r>
              <a:rPr lang="ko-KR" altLang="en-US" sz="1600" dirty="0"/>
              <a:t>서비스 실행을</a:t>
            </a:r>
            <a:endParaRPr lang="en-US" altLang="ko-KR" sz="1600" dirty="0"/>
          </a:p>
          <a:p>
            <a:r>
              <a:rPr lang="ko-KR" altLang="en-US" sz="1600" dirty="0"/>
              <a:t>요청함</a:t>
            </a:r>
          </a:p>
        </p:txBody>
      </p:sp>
      <p:sp>
        <p:nvSpPr>
          <p:cNvPr id="10" name="Text Box 17"/>
          <p:cNvSpPr txBox="1">
            <a:spLocks noChangeArrowheads="1"/>
          </p:cNvSpPr>
          <p:nvPr/>
        </p:nvSpPr>
        <p:spPr bwMode="auto">
          <a:xfrm>
            <a:off x="2306707" y="3857628"/>
            <a:ext cx="176522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lang="ko-KR" altLang="en-US" sz="1600" dirty="0"/>
              <a:t>웹 서버는 결과를</a:t>
            </a:r>
            <a:endParaRPr lang="en-US" altLang="ko-KR" sz="1600" dirty="0"/>
          </a:p>
          <a:p>
            <a:pPr algn="r"/>
            <a:r>
              <a:rPr lang="ko-KR" altLang="en-US" sz="1600" dirty="0"/>
              <a:t>웹 브라우저에</a:t>
            </a:r>
            <a:endParaRPr lang="en-US" altLang="ko-KR" sz="1600" dirty="0"/>
          </a:p>
          <a:p>
            <a:pPr algn="r"/>
            <a:r>
              <a:rPr lang="ko-KR" altLang="en-US" sz="1600" dirty="0"/>
              <a:t>보냄</a:t>
            </a:r>
            <a:endParaRPr lang="en-US" altLang="ko-KR" sz="1600" dirty="0"/>
          </a:p>
        </p:txBody>
      </p:sp>
      <p:pic>
        <p:nvPicPr>
          <p:cNvPr id="11" name="Picture 2" descr="fig01-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2522212"/>
            <a:ext cx="2077790" cy="1266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직선 화살표 연결선 11"/>
          <p:cNvCxnSpPr/>
          <p:nvPr/>
        </p:nvCxnSpPr>
        <p:spPr>
          <a:xfrm>
            <a:off x="2488932" y="2904650"/>
            <a:ext cx="1357322" cy="15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>
            <a:off x="4917824" y="2904650"/>
            <a:ext cx="500066" cy="15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rot="10800000">
            <a:off x="4917824" y="3500438"/>
            <a:ext cx="500066" cy="1588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rot="10800000">
            <a:off x="2417494" y="3500438"/>
            <a:ext cx="1428760" cy="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6918088" y="3047526"/>
            <a:ext cx="428628" cy="1588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5436096" y="4077072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. </a:t>
            </a:r>
            <a:r>
              <a:rPr lang="en-US" altLang="ko-KR" b="1" dirty="0">
                <a:solidFill>
                  <a:srgbClr val="FF0000"/>
                </a:solidFill>
              </a:rPr>
              <a:t>JSP, </a:t>
            </a:r>
            <a:r>
              <a:rPr lang="ko-KR" altLang="en-US" b="1" dirty="0" err="1">
                <a:solidFill>
                  <a:srgbClr val="FF0000"/>
                </a:solidFill>
              </a:rPr>
              <a:t>서블릿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en-US" altLang="ko-KR" dirty="0"/>
              <a:t>=&gt; </a:t>
            </a:r>
            <a:r>
              <a:rPr lang="en-US" altLang="ko-KR" b="1" dirty="0"/>
              <a:t>Java</a:t>
            </a:r>
          </a:p>
          <a:p>
            <a:r>
              <a:rPr lang="en-US" altLang="ko-KR" dirty="0"/>
              <a:t>. </a:t>
            </a:r>
            <a:r>
              <a:rPr lang="en-US" altLang="ko-KR" b="1" dirty="0">
                <a:solidFill>
                  <a:srgbClr val="FF0000"/>
                </a:solidFill>
              </a:rPr>
              <a:t>oracle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08104" y="1925555"/>
            <a:ext cx="2535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. </a:t>
            </a:r>
            <a:r>
              <a:rPr lang="en-US" altLang="ko-KR" b="1" dirty="0">
                <a:solidFill>
                  <a:srgbClr val="FF0000"/>
                </a:solidFill>
              </a:rPr>
              <a:t>Tomcat (</a:t>
            </a:r>
            <a:r>
              <a:rPr lang="ko-KR" altLang="en-US" b="1" dirty="0" err="1">
                <a:solidFill>
                  <a:srgbClr val="FF0000"/>
                </a:solidFill>
              </a:rPr>
              <a:t>웹서버</a:t>
            </a:r>
            <a:r>
              <a:rPr lang="ko-KR" altLang="en-US" b="1" dirty="0">
                <a:solidFill>
                  <a:srgbClr val="FF0000"/>
                </a:solidFill>
              </a:rPr>
              <a:t> 내장</a:t>
            </a:r>
            <a:r>
              <a:rPr lang="en-US" altLang="ko-KR" b="1" dirty="0">
                <a:solidFill>
                  <a:srgbClr val="FF0000"/>
                </a:solidFill>
              </a:rPr>
              <a:t>)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200" dirty="0"/>
              <a:t>웹 어플리케이션의 실행 순서</a:t>
            </a:r>
          </a:p>
        </p:txBody>
      </p:sp>
      <p:pic>
        <p:nvPicPr>
          <p:cNvPr id="3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2976" y="1357298"/>
            <a:ext cx="10795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AutoShape 9"/>
          <p:cNvSpPr>
            <a:spLocks noChangeArrowheads="1"/>
          </p:cNvSpPr>
          <p:nvPr/>
        </p:nvSpPr>
        <p:spPr bwMode="auto">
          <a:xfrm>
            <a:off x="3929058" y="3136903"/>
            <a:ext cx="936625" cy="792163"/>
          </a:xfrm>
          <a:prstGeom prst="roundRect">
            <a:avLst>
              <a:gd name="adj" fmla="val 16667"/>
            </a:avLst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/>
              <a:t>웹 서버</a:t>
            </a:r>
          </a:p>
        </p:txBody>
      </p:sp>
      <p:cxnSp>
        <p:nvCxnSpPr>
          <p:cNvPr id="5" name="AutoShape 11"/>
          <p:cNvCxnSpPr>
            <a:cxnSpLocks noChangeShapeType="1"/>
            <a:stCxn id="3" idx="3"/>
            <a:endCxn id="4" idx="0"/>
          </p:cNvCxnSpPr>
          <p:nvPr/>
        </p:nvCxnSpPr>
        <p:spPr bwMode="auto">
          <a:xfrm>
            <a:off x="2222476" y="1785923"/>
            <a:ext cx="2174895" cy="1350980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6" name="AutoShape 12"/>
          <p:cNvCxnSpPr>
            <a:cxnSpLocks noChangeShapeType="1"/>
            <a:stCxn id="4" idx="2"/>
            <a:endCxn id="15" idx="3"/>
          </p:cNvCxnSpPr>
          <p:nvPr/>
        </p:nvCxnSpPr>
        <p:spPr bwMode="auto">
          <a:xfrm rot="5400000">
            <a:off x="2850318" y="4168003"/>
            <a:ext cx="1785991" cy="1308116"/>
          </a:xfrm>
          <a:prstGeom prst="bentConnector2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7" name="Text Box 13"/>
          <p:cNvSpPr txBox="1">
            <a:spLocks noChangeArrowheads="1"/>
          </p:cNvSpPr>
          <p:nvPr/>
        </p:nvSpPr>
        <p:spPr bwMode="auto">
          <a:xfrm>
            <a:off x="2214546" y="1071546"/>
            <a:ext cx="389080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dirty="0"/>
              <a:t>① </a:t>
            </a:r>
            <a:r>
              <a:rPr lang="ko-KR" altLang="en-US" b="1" dirty="0">
                <a:solidFill>
                  <a:srgbClr val="FF0000"/>
                </a:solidFill>
              </a:rPr>
              <a:t>웹 브라우저는 </a:t>
            </a:r>
            <a:r>
              <a:rPr lang="ko-KR" altLang="en-US" dirty="0"/>
              <a:t>웹 서버에</a:t>
            </a:r>
          </a:p>
          <a:p>
            <a:r>
              <a:rPr lang="ko-KR" altLang="en-US" dirty="0"/>
              <a:t>    어떤 기능을 원하는 지 </a:t>
            </a:r>
            <a:r>
              <a:rPr lang="ko-KR" altLang="en-US" b="1" dirty="0">
                <a:solidFill>
                  <a:srgbClr val="FF0000"/>
                </a:solidFill>
              </a:rPr>
              <a:t>요청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</p:txBody>
      </p:sp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142844" y="3014489"/>
            <a:ext cx="375776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dirty="0"/>
              <a:t>② </a:t>
            </a:r>
            <a:r>
              <a:rPr lang="ko-KR" altLang="en-US" dirty="0"/>
              <a:t>웹 서버는 </a:t>
            </a:r>
            <a:r>
              <a:rPr lang="ko-KR" altLang="en-US" b="1" dirty="0">
                <a:solidFill>
                  <a:srgbClr val="0000FF"/>
                </a:solidFill>
              </a:rPr>
              <a:t>웹 어플리케이션을</a:t>
            </a:r>
          </a:p>
          <a:p>
            <a:r>
              <a:rPr lang="ko-KR" altLang="en-US" b="1" dirty="0">
                <a:solidFill>
                  <a:srgbClr val="0000FF"/>
                </a:solidFill>
              </a:rPr>
              <a:t>    실행</a:t>
            </a:r>
            <a:r>
              <a:rPr lang="ko-KR" altLang="en-US" dirty="0"/>
              <a:t>하여 웹 브라우저가 요청한</a:t>
            </a:r>
          </a:p>
          <a:p>
            <a:r>
              <a:rPr lang="ko-KR" altLang="en-US" dirty="0"/>
              <a:t>    기능을 수행한 후</a:t>
            </a:r>
            <a:r>
              <a:rPr lang="en-US" altLang="ko-KR" dirty="0"/>
              <a:t>, </a:t>
            </a:r>
            <a:r>
              <a:rPr lang="ko-KR" altLang="en-US" b="1" dirty="0">
                <a:solidFill>
                  <a:srgbClr val="0000FF"/>
                </a:solidFill>
              </a:rPr>
              <a:t>결과를</a:t>
            </a:r>
          </a:p>
          <a:p>
            <a:r>
              <a:rPr lang="ko-KR" altLang="en-US" b="1" dirty="0">
                <a:solidFill>
                  <a:srgbClr val="0000FF"/>
                </a:solidFill>
              </a:rPr>
              <a:t>    웹 브라우저에 응답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sp>
        <p:nvSpPr>
          <p:cNvPr id="9" name="Text Box 15"/>
          <p:cNvSpPr txBox="1">
            <a:spLocks noChangeArrowheads="1"/>
          </p:cNvSpPr>
          <p:nvPr/>
        </p:nvSpPr>
        <p:spPr bwMode="auto">
          <a:xfrm>
            <a:off x="3214678" y="5715016"/>
            <a:ext cx="3743332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dirty="0"/>
              <a:t>③ </a:t>
            </a:r>
            <a:r>
              <a:rPr lang="ko-KR" altLang="en-US" b="1" dirty="0">
                <a:solidFill>
                  <a:srgbClr val="009900"/>
                </a:solidFill>
              </a:rPr>
              <a:t>웹 브라우저는 </a:t>
            </a:r>
            <a:r>
              <a:rPr lang="ko-KR" altLang="en-US" dirty="0"/>
              <a:t>웹 서버로부터의</a:t>
            </a:r>
          </a:p>
          <a:p>
            <a:r>
              <a:rPr lang="ko-KR" altLang="en-US" dirty="0"/>
              <a:t>  </a:t>
            </a:r>
            <a:r>
              <a:rPr lang="ko-KR" altLang="en-US" b="1" dirty="0">
                <a:solidFill>
                  <a:srgbClr val="009900"/>
                </a:solidFill>
              </a:rPr>
              <a:t>응답 결과를 출력</a:t>
            </a:r>
            <a:r>
              <a:rPr lang="ko-KR" altLang="en-US" dirty="0"/>
              <a:t>한다</a:t>
            </a:r>
            <a:r>
              <a:rPr lang="en-US" altLang="ko-KR" dirty="0"/>
              <a:t>.</a:t>
            </a:r>
          </a:p>
        </p:txBody>
      </p:sp>
      <p:sp>
        <p:nvSpPr>
          <p:cNvPr id="10" name="Rectangle 16"/>
          <p:cNvSpPr>
            <a:spLocks noChangeArrowheads="1"/>
          </p:cNvSpPr>
          <p:nvPr/>
        </p:nvSpPr>
        <p:spPr bwMode="auto">
          <a:xfrm>
            <a:off x="6715140" y="3086833"/>
            <a:ext cx="2143140" cy="933452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 dirty="0"/>
              <a:t>웹 어플리케이션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b="1" dirty="0">
                <a:solidFill>
                  <a:srgbClr val="0000FF"/>
                </a:solidFill>
              </a:rPr>
              <a:t>WAS</a:t>
            </a:r>
            <a:endParaRPr lang="ko-KR" altLang="en-US" sz="2000" b="1" dirty="0">
              <a:solidFill>
                <a:srgbClr val="0000FF"/>
              </a:solidFill>
            </a:endParaRPr>
          </a:p>
        </p:txBody>
      </p:sp>
      <p:cxnSp>
        <p:nvCxnSpPr>
          <p:cNvPr id="11" name="AutoShape 17"/>
          <p:cNvCxnSpPr>
            <a:cxnSpLocks noChangeShapeType="1"/>
            <a:stCxn id="4" idx="3"/>
            <a:endCxn id="10" idx="1"/>
          </p:cNvCxnSpPr>
          <p:nvPr/>
        </p:nvCxnSpPr>
        <p:spPr bwMode="auto">
          <a:xfrm>
            <a:off x="4865683" y="3532985"/>
            <a:ext cx="1849457" cy="20574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</p:spPr>
      </p:cxnSp>
      <p:sp>
        <p:nvSpPr>
          <p:cNvPr id="12" name="Oval 18"/>
          <p:cNvSpPr>
            <a:spLocks noChangeArrowheads="1"/>
          </p:cNvSpPr>
          <p:nvPr/>
        </p:nvSpPr>
        <p:spPr bwMode="auto">
          <a:xfrm>
            <a:off x="4071934" y="2162948"/>
            <a:ext cx="642942" cy="551672"/>
          </a:xfrm>
          <a:prstGeom prst="ellipse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dirty="0"/>
              <a:t>요청</a:t>
            </a:r>
          </a:p>
        </p:txBody>
      </p:sp>
      <p:sp>
        <p:nvSpPr>
          <p:cNvPr id="13" name="Oval 19"/>
          <p:cNvSpPr>
            <a:spLocks noChangeArrowheads="1"/>
          </p:cNvSpPr>
          <p:nvPr/>
        </p:nvSpPr>
        <p:spPr bwMode="auto">
          <a:xfrm>
            <a:off x="4071934" y="4520402"/>
            <a:ext cx="642942" cy="551672"/>
          </a:xfrm>
          <a:prstGeom prst="ellipse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/>
              <a:t>응답</a:t>
            </a:r>
          </a:p>
        </p:txBody>
      </p:sp>
      <p:sp>
        <p:nvSpPr>
          <p:cNvPr id="14" name="Oval 20"/>
          <p:cNvSpPr>
            <a:spLocks noChangeArrowheads="1"/>
          </p:cNvSpPr>
          <p:nvPr/>
        </p:nvSpPr>
        <p:spPr bwMode="auto">
          <a:xfrm>
            <a:off x="5429256" y="3244658"/>
            <a:ext cx="714380" cy="612970"/>
          </a:xfrm>
          <a:prstGeom prst="ellipse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dirty="0"/>
              <a:t>처리</a:t>
            </a:r>
          </a:p>
        </p:txBody>
      </p:sp>
      <p:pic>
        <p:nvPicPr>
          <p:cNvPr id="15" name="Picture 2" descr="fig01-0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4414" y="5143512"/>
            <a:ext cx="1874841" cy="11430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직사각형 15"/>
          <p:cNvSpPr/>
          <p:nvPr/>
        </p:nvSpPr>
        <p:spPr>
          <a:xfrm>
            <a:off x="141704" y="2132856"/>
            <a:ext cx="8822784" cy="3006440"/>
          </a:xfrm>
          <a:prstGeom prst="rect">
            <a:avLst/>
          </a:prstGeom>
          <a:noFill/>
          <a:ln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CGI </a:t>
            </a:r>
            <a:r>
              <a:rPr lang="ko-KR" altLang="en-US"/>
              <a:t>방식</a:t>
            </a:r>
            <a:endParaRPr lang="ko-KR" altLang="en-US" dirty="0"/>
          </a:p>
        </p:txBody>
      </p:sp>
      <p:sp>
        <p:nvSpPr>
          <p:cNvPr id="34" name="내용 개체 틀 33"/>
          <p:cNvSpPr>
            <a:spLocks noGrp="1"/>
          </p:cNvSpPr>
          <p:nvPr>
            <p:ph idx="1"/>
          </p:nvPr>
        </p:nvSpPr>
        <p:spPr>
          <a:xfrm>
            <a:off x="457200" y="1000108"/>
            <a:ext cx="8229600" cy="5357850"/>
          </a:xfrm>
        </p:spPr>
        <p:txBody>
          <a:bodyPr/>
          <a:lstStyle/>
          <a:p>
            <a:r>
              <a:rPr lang="en-US" altLang="ko-KR" dirty="0"/>
              <a:t>CGI </a:t>
            </a:r>
            <a:r>
              <a:rPr lang="ko-KR" altLang="en-US" dirty="0"/>
              <a:t>방식의 요청 처리 </a:t>
            </a:r>
            <a:r>
              <a:rPr lang="en-US" altLang="ko-KR" dirty="0"/>
              <a:t>( ……</a:t>
            </a:r>
            <a:r>
              <a:rPr lang="en-US" altLang="ko-KR" dirty="0" err="1"/>
              <a:t>cgi</a:t>
            </a:r>
            <a:r>
              <a:rPr lang="en-US" altLang="ko-KR" dirty="0"/>
              <a:t> 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CGI </a:t>
            </a:r>
            <a:r>
              <a:rPr lang="ko-KR" altLang="en-US" dirty="0"/>
              <a:t>방식은 대량 </a:t>
            </a:r>
            <a:r>
              <a:rPr lang="ko-KR" altLang="en-US" dirty="0" err="1"/>
              <a:t>트래픽</a:t>
            </a:r>
            <a:r>
              <a:rPr lang="ko-KR" altLang="en-US" dirty="0"/>
              <a:t> 발생시 처리량에서 불리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AutoShape 4"/>
          <p:cNvSpPr>
            <a:spLocks noChangeArrowheads="1"/>
          </p:cNvSpPr>
          <p:nvPr/>
        </p:nvSpPr>
        <p:spPr bwMode="auto">
          <a:xfrm>
            <a:off x="2428860" y="1574784"/>
            <a:ext cx="1428760" cy="1208393"/>
          </a:xfrm>
          <a:prstGeom prst="roundRect">
            <a:avLst>
              <a:gd name="adj" fmla="val 16667"/>
            </a:avLst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/>
              <a:t>웹 서버</a:t>
            </a:r>
          </a:p>
        </p:txBody>
      </p:sp>
      <p:sp>
        <p:nvSpPr>
          <p:cNvPr id="4" name="Rectangle 6"/>
          <p:cNvSpPr>
            <a:spLocks noChangeArrowheads="1"/>
          </p:cNvSpPr>
          <p:nvPr/>
        </p:nvSpPr>
        <p:spPr bwMode="auto">
          <a:xfrm>
            <a:off x="5635639" y="1571612"/>
            <a:ext cx="1793881" cy="431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/>
              <a:t>펄 프로그램</a:t>
            </a: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5635639" y="2360602"/>
            <a:ext cx="1793881" cy="4318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 sz="2000"/>
              <a:t>C </a:t>
            </a:r>
            <a:r>
              <a:rPr lang="ko-KR" altLang="en-US" sz="2000"/>
              <a:t>프로그램</a:t>
            </a:r>
          </a:p>
        </p:txBody>
      </p:sp>
      <p:cxnSp>
        <p:nvCxnSpPr>
          <p:cNvPr id="6" name="AutoShape 8"/>
          <p:cNvCxnSpPr>
            <a:cxnSpLocks noChangeShapeType="1"/>
            <a:stCxn id="3" idx="3"/>
            <a:endCxn id="4" idx="1"/>
          </p:cNvCxnSpPr>
          <p:nvPr/>
        </p:nvCxnSpPr>
        <p:spPr bwMode="auto">
          <a:xfrm flipV="1">
            <a:off x="3857620" y="1787512"/>
            <a:ext cx="1778019" cy="391469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cxnSp>
        <p:nvCxnSpPr>
          <p:cNvPr id="7" name="AutoShape 9"/>
          <p:cNvCxnSpPr>
            <a:cxnSpLocks noChangeShapeType="1"/>
            <a:stCxn id="3" idx="3"/>
            <a:endCxn id="5" idx="1"/>
          </p:cNvCxnSpPr>
          <p:nvPr/>
        </p:nvCxnSpPr>
        <p:spPr bwMode="auto">
          <a:xfrm>
            <a:off x="3857620" y="2178981"/>
            <a:ext cx="1778019" cy="397521"/>
          </a:xfrm>
          <a:prstGeom prst="bentConnector3">
            <a:avLst>
              <a:gd name="adj1" fmla="val 50000"/>
            </a:avLst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</p:spPr>
      </p:cxn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4214810" y="2646354"/>
            <a:ext cx="118974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ko-KR" altLang="en-US" dirty="0"/>
              <a:t>직접 실행</a:t>
            </a:r>
            <a:endParaRPr lang="en-US" altLang="ko-KR" dirty="0"/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auto">
          <a:xfrm>
            <a:off x="785786" y="2214553"/>
            <a:ext cx="1571636" cy="317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 sz="1600"/>
          </a:p>
        </p:txBody>
      </p:sp>
      <p:sp>
        <p:nvSpPr>
          <p:cNvPr id="10" name="Oval 12"/>
          <p:cNvSpPr>
            <a:spLocks noChangeArrowheads="1"/>
          </p:cNvSpPr>
          <p:nvPr/>
        </p:nvSpPr>
        <p:spPr bwMode="auto">
          <a:xfrm>
            <a:off x="1214414" y="1877646"/>
            <a:ext cx="646114" cy="554394"/>
          </a:xfrm>
          <a:prstGeom prst="ellipse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/>
              <a:t>요청</a:t>
            </a:r>
          </a:p>
        </p:txBody>
      </p:sp>
      <p:sp>
        <p:nvSpPr>
          <p:cNvPr id="17" name="AutoShape 4"/>
          <p:cNvSpPr>
            <a:spLocks noChangeArrowheads="1"/>
          </p:cNvSpPr>
          <p:nvPr/>
        </p:nvSpPr>
        <p:spPr bwMode="auto">
          <a:xfrm>
            <a:off x="1906588" y="4351350"/>
            <a:ext cx="1365253" cy="1149352"/>
          </a:xfrm>
          <a:prstGeom prst="roundRect">
            <a:avLst>
              <a:gd name="adj" fmla="val 16667"/>
            </a:avLst>
          </a:prstGeom>
          <a:solidFill>
            <a:srgbClr val="C0C0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ko-KR" altLang="en-US" sz="2000"/>
              <a:t>웹 서버</a:t>
            </a:r>
          </a:p>
        </p:txBody>
      </p: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4135441" y="3786190"/>
            <a:ext cx="1865319" cy="50165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/>
              <a:t>A </a:t>
            </a:r>
            <a:r>
              <a:rPr lang="ko-KR" altLang="en-US"/>
              <a:t>프로그램 실행</a:t>
            </a:r>
          </a:p>
        </p:txBody>
      </p:sp>
      <p:sp>
        <p:nvSpPr>
          <p:cNvPr id="19" name="Line 11"/>
          <p:cNvSpPr>
            <a:spLocks noChangeShapeType="1"/>
          </p:cNvSpPr>
          <p:nvPr/>
        </p:nvSpPr>
        <p:spPr bwMode="auto">
          <a:xfrm>
            <a:off x="1120770" y="5068903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0" name="Line 13"/>
          <p:cNvSpPr>
            <a:spLocks noChangeShapeType="1"/>
          </p:cNvSpPr>
          <p:nvPr/>
        </p:nvSpPr>
        <p:spPr bwMode="auto">
          <a:xfrm>
            <a:off x="1120770" y="5354654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2" name="Line 15"/>
          <p:cNvSpPr>
            <a:spLocks noChangeShapeType="1"/>
          </p:cNvSpPr>
          <p:nvPr/>
        </p:nvSpPr>
        <p:spPr bwMode="auto">
          <a:xfrm>
            <a:off x="1120770" y="4781565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3" name="Line 16"/>
          <p:cNvSpPr>
            <a:spLocks noChangeShapeType="1"/>
          </p:cNvSpPr>
          <p:nvPr/>
        </p:nvSpPr>
        <p:spPr bwMode="auto">
          <a:xfrm>
            <a:off x="1120770" y="4494226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4" name="Rectangle 17"/>
          <p:cNvSpPr>
            <a:spLocks noChangeArrowheads="1"/>
          </p:cNvSpPr>
          <p:nvPr/>
        </p:nvSpPr>
        <p:spPr bwMode="auto">
          <a:xfrm>
            <a:off x="4135441" y="4427545"/>
            <a:ext cx="1865319" cy="501653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/>
              <a:t>A </a:t>
            </a:r>
            <a:r>
              <a:rPr lang="ko-KR" altLang="en-US"/>
              <a:t>프로그램 실행</a:t>
            </a:r>
            <a:endParaRPr lang="en-US" altLang="ko-KR"/>
          </a:p>
        </p:txBody>
      </p:sp>
      <p:sp>
        <p:nvSpPr>
          <p:cNvPr id="25" name="Rectangle 18"/>
          <p:cNvSpPr>
            <a:spLocks noChangeArrowheads="1"/>
          </p:cNvSpPr>
          <p:nvPr/>
        </p:nvSpPr>
        <p:spPr bwMode="auto">
          <a:xfrm>
            <a:off x="4135441" y="4999051"/>
            <a:ext cx="1865319" cy="50165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/>
              <a:t>A </a:t>
            </a:r>
            <a:r>
              <a:rPr lang="ko-KR" altLang="en-US"/>
              <a:t>프로그램 실행</a:t>
            </a:r>
            <a:endParaRPr lang="en-US" altLang="ko-KR"/>
          </a:p>
        </p:txBody>
      </p:sp>
      <p:sp>
        <p:nvSpPr>
          <p:cNvPr id="26" name="Rectangle 19"/>
          <p:cNvSpPr>
            <a:spLocks noChangeArrowheads="1"/>
          </p:cNvSpPr>
          <p:nvPr/>
        </p:nvSpPr>
        <p:spPr bwMode="auto">
          <a:xfrm>
            <a:off x="4135441" y="5641993"/>
            <a:ext cx="1865319" cy="501651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altLang="ko-KR"/>
              <a:t>A </a:t>
            </a:r>
            <a:r>
              <a:rPr lang="ko-KR" altLang="en-US"/>
              <a:t>프로그램 실행</a:t>
            </a:r>
            <a:endParaRPr lang="en-US" altLang="ko-KR"/>
          </a:p>
        </p:txBody>
      </p:sp>
      <p:sp>
        <p:nvSpPr>
          <p:cNvPr id="28" name="Line 21"/>
          <p:cNvSpPr>
            <a:spLocks noChangeShapeType="1"/>
          </p:cNvSpPr>
          <p:nvPr/>
        </p:nvSpPr>
        <p:spPr bwMode="auto">
          <a:xfrm flipV="1">
            <a:off x="3286116" y="4071942"/>
            <a:ext cx="849324" cy="5000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29" name="Line 22"/>
          <p:cNvSpPr>
            <a:spLocks noChangeShapeType="1"/>
          </p:cNvSpPr>
          <p:nvPr/>
        </p:nvSpPr>
        <p:spPr bwMode="auto">
          <a:xfrm flipV="1">
            <a:off x="3214678" y="4719643"/>
            <a:ext cx="920763" cy="13811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0" name="Line 23"/>
          <p:cNvSpPr>
            <a:spLocks noChangeShapeType="1"/>
          </p:cNvSpPr>
          <p:nvPr/>
        </p:nvSpPr>
        <p:spPr bwMode="auto">
          <a:xfrm>
            <a:off x="3271841" y="5143512"/>
            <a:ext cx="800093" cy="14287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31" name="Line 24"/>
          <p:cNvSpPr>
            <a:spLocks noChangeShapeType="1"/>
          </p:cNvSpPr>
          <p:nvPr/>
        </p:nvSpPr>
        <p:spPr bwMode="auto">
          <a:xfrm>
            <a:off x="3286115" y="5429264"/>
            <a:ext cx="785819" cy="500066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CGI </a:t>
            </a:r>
            <a:r>
              <a:rPr lang="ko-KR" altLang="en-US"/>
              <a:t>방식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7" t="27489" r="12421" b="6599"/>
          <a:stretch/>
        </p:blipFill>
        <p:spPr bwMode="auto">
          <a:xfrm>
            <a:off x="323528" y="1412776"/>
            <a:ext cx="8514609" cy="3503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04398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4729</TotalTime>
  <Words>814</Words>
  <Application>Microsoft Office PowerPoint</Application>
  <PresentationFormat>화면 슬라이드 쇼(4:3)</PresentationFormat>
  <Paragraphs>319</Paragraphs>
  <Slides>27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7" baseType="lpstr">
      <vt:lpstr>HY수평선B</vt:lpstr>
      <vt:lpstr>Meiryo</vt:lpstr>
      <vt:lpstr>맑은 고딕</vt:lpstr>
      <vt:lpstr>바탕</vt:lpstr>
      <vt:lpstr>Arial</vt:lpstr>
      <vt:lpstr>Courier New</vt:lpstr>
      <vt:lpstr>Times New Roman</vt:lpstr>
      <vt:lpstr>Wingdings</vt:lpstr>
      <vt:lpstr>Wingdings 2</vt:lpstr>
      <vt:lpstr>Office 테마</vt:lpstr>
      <vt:lpstr>1장-웹 어플리케이션 기초</vt:lpstr>
      <vt:lpstr>TOC</vt:lpstr>
      <vt:lpstr>PowerPoint 프레젠테이션</vt:lpstr>
      <vt:lpstr>PowerPoint 프레젠테이션</vt:lpstr>
      <vt:lpstr>PowerPoint 프레젠테이션</vt:lpstr>
      <vt:lpstr>웹 어플리케이션의 구성 요소</vt:lpstr>
      <vt:lpstr>웹 어플리케이션의 실행 순서</vt:lpstr>
      <vt:lpstr>CGI 방식</vt:lpstr>
      <vt:lpstr>CGI 방식</vt:lpstr>
      <vt:lpstr>어플리케이션 서버 방식</vt:lpstr>
      <vt:lpstr>실행 코드 방식 vs 스크립트 방식</vt:lpstr>
      <vt:lpstr>스크립트 방식과 실행 코드 방식의 실행 흐름</vt:lpstr>
      <vt:lpstr>웹 컨테이너 (WAS)</vt:lpstr>
      <vt:lpstr>URL   ====  ( Uniform   Resource   Locator )  : URL 은  특정 웹 페이지를 받아보기 위해서 HTTP 요청을 보낼때 사용하는 문자열</vt:lpstr>
      <vt:lpstr>URL</vt:lpstr>
      <vt:lpstr>HTTP Protocol </vt:lpstr>
      <vt:lpstr>IP Address </vt:lpstr>
      <vt:lpstr>PowerPoint 프레젠테이션</vt:lpstr>
      <vt:lpstr>라우팅과 인터넷 계층</vt:lpstr>
      <vt:lpstr>컴퓨터 네트워크와 계층 모델</vt:lpstr>
      <vt:lpstr>컴퓨터 네트워크와 계층 모델</vt:lpstr>
      <vt:lpstr>Port Number</vt:lpstr>
      <vt:lpstr>Port Number</vt:lpstr>
      <vt:lpstr>Port Number</vt:lpstr>
      <vt:lpstr>Port Number</vt:lpstr>
      <vt:lpstr>Port Number</vt:lpstr>
      <vt:lpstr>서블릿과 JSP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xx장-</dc:title>
  <dc:creator>Microsoft Corporation</dc:creator>
  <cp:lastModifiedBy>user</cp:lastModifiedBy>
  <cp:revision>74</cp:revision>
  <dcterms:created xsi:type="dcterms:W3CDTF">2006-10-05T04:04:58Z</dcterms:created>
  <dcterms:modified xsi:type="dcterms:W3CDTF">2022-12-26T09:13:45Z</dcterms:modified>
</cp:coreProperties>
</file>